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2"/>
  </p:notesMasterIdLst>
  <p:sldIdLst>
    <p:sldId id="256" r:id="rId2"/>
    <p:sldId id="257" r:id="rId3"/>
    <p:sldId id="280" r:id="rId4"/>
    <p:sldId id="281" r:id="rId5"/>
    <p:sldId id="282" r:id="rId6"/>
    <p:sldId id="258" r:id="rId7"/>
    <p:sldId id="260" r:id="rId8"/>
    <p:sldId id="268" r:id="rId9"/>
    <p:sldId id="283" r:id="rId10"/>
    <p:sldId id="264" r:id="rId11"/>
    <p:sldId id="267" r:id="rId12"/>
    <p:sldId id="275" r:id="rId13"/>
    <p:sldId id="277" r:id="rId14"/>
    <p:sldId id="271" r:id="rId15"/>
    <p:sldId id="270" r:id="rId16"/>
    <p:sldId id="278" r:id="rId17"/>
    <p:sldId id="273" r:id="rId18"/>
    <p:sldId id="272" r:id="rId19"/>
    <p:sldId id="279" r:id="rId20"/>
    <p:sldId id="284"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890B75-E7C8-40B3-9DBD-78331DC3E640}" v="6" dt="2021-10-25T15:10:32.886"/>
    <p1510:client id="{D0537B59-EEEF-1B41-8BD8-71C922B0C9D2}" v="12" dt="2021-10-24T20:45:13.6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216"/>
    <p:restoredTop sz="94604"/>
  </p:normalViewPr>
  <p:slideViewPr>
    <p:cSldViewPr snapToGrid="0" snapToObjects="1">
      <p:cViewPr>
        <p:scale>
          <a:sx n="80" d="100"/>
          <a:sy n="80" d="100"/>
        </p:scale>
        <p:origin x="32"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943B3D-E46A-6844-8386-6E79CFD26B69}" type="datetimeFigureOut">
              <a:rPr lang="en-US" smtClean="0"/>
              <a:t>10/25/21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47C678-9F76-DC45-AFA3-BFF9A518D8BD}" type="slidenum">
              <a:rPr lang="en-US" smtClean="0"/>
              <a:t>‹#›</a:t>
            </a:fld>
            <a:endParaRPr lang="en-US"/>
          </a:p>
        </p:txBody>
      </p:sp>
    </p:spTree>
    <p:extLst>
      <p:ext uri="{BB962C8B-B14F-4D97-AF65-F5344CB8AC3E}">
        <p14:creationId xmlns:p14="http://schemas.microsoft.com/office/powerpoint/2010/main" val="38635708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47C678-9F76-DC45-AFA3-BFF9A518D8BD}" type="slidenum">
              <a:rPr lang="en-US" smtClean="0"/>
              <a:t>18</a:t>
            </a:fld>
            <a:endParaRPr lang="en-US"/>
          </a:p>
        </p:txBody>
      </p:sp>
    </p:spTree>
    <p:extLst>
      <p:ext uri="{BB962C8B-B14F-4D97-AF65-F5344CB8AC3E}">
        <p14:creationId xmlns:p14="http://schemas.microsoft.com/office/powerpoint/2010/main" val="36251256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FF11861D-422C-584B-AFBE-60DEA82845E9}" type="datetimeFigureOut">
              <a:rPr lang="en-US" smtClean="0"/>
              <a:t>10/25/21</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F249B50D-BD58-6A41-91EB-F4C5FCAD8B9D}"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12028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1861D-422C-584B-AFBE-60DEA82845E9}" type="datetimeFigureOut">
              <a:rPr lang="en-US" smtClean="0"/>
              <a:t>10/25/21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9B50D-BD58-6A41-91EB-F4C5FCAD8B9D}" type="slidenum">
              <a:rPr lang="en-US" smtClean="0"/>
              <a:t>‹#›</a:t>
            </a:fld>
            <a:endParaRPr lang="en-US"/>
          </a:p>
        </p:txBody>
      </p:sp>
    </p:spTree>
    <p:extLst>
      <p:ext uri="{BB962C8B-B14F-4D97-AF65-F5344CB8AC3E}">
        <p14:creationId xmlns:p14="http://schemas.microsoft.com/office/powerpoint/2010/main" val="1640959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1861D-422C-584B-AFBE-60DEA82845E9}" type="datetimeFigureOut">
              <a:rPr lang="en-US" smtClean="0"/>
              <a:t>10/25/21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9B50D-BD58-6A41-91EB-F4C5FCAD8B9D}" type="slidenum">
              <a:rPr lang="en-US" smtClean="0"/>
              <a:t>‹#›</a:t>
            </a:fld>
            <a:endParaRPr lang="en-US"/>
          </a:p>
        </p:txBody>
      </p:sp>
    </p:spTree>
    <p:extLst>
      <p:ext uri="{BB962C8B-B14F-4D97-AF65-F5344CB8AC3E}">
        <p14:creationId xmlns:p14="http://schemas.microsoft.com/office/powerpoint/2010/main" val="1363588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11861D-422C-584B-AFBE-60DEA82845E9}" type="datetimeFigureOut">
              <a:rPr lang="en-US" smtClean="0"/>
              <a:t>10/25/21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49B50D-BD58-6A41-91EB-F4C5FCAD8B9D}" type="slidenum">
              <a:rPr lang="en-US" smtClean="0"/>
              <a:t>‹#›</a:t>
            </a:fld>
            <a:endParaRPr lang="en-US"/>
          </a:p>
        </p:txBody>
      </p:sp>
    </p:spTree>
    <p:extLst>
      <p:ext uri="{BB962C8B-B14F-4D97-AF65-F5344CB8AC3E}">
        <p14:creationId xmlns:p14="http://schemas.microsoft.com/office/powerpoint/2010/main" val="388908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FF11861D-422C-584B-AFBE-60DEA82845E9}" type="datetimeFigureOut">
              <a:rPr lang="en-US" smtClean="0"/>
              <a:t>10/25/21</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F249B50D-BD58-6A41-91EB-F4C5FCAD8B9D}"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84637908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F11861D-422C-584B-AFBE-60DEA82845E9}" type="datetimeFigureOut">
              <a:rPr lang="en-US" smtClean="0"/>
              <a:t>10/25/21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49B50D-BD58-6A41-91EB-F4C5FCAD8B9D}" type="slidenum">
              <a:rPr lang="en-US" smtClean="0"/>
              <a:t>‹#›</a:t>
            </a:fld>
            <a:endParaRPr lang="en-US"/>
          </a:p>
        </p:txBody>
      </p:sp>
    </p:spTree>
    <p:extLst>
      <p:ext uri="{BB962C8B-B14F-4D97-AF65-F5344CB8AC3E}">
        <p14:creationId xmlns:p14="http://schemas.microsoft.com/office/powerpoint/2010/main" val="126294614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F11861D-422C-584B-AFBE-60DEA82845E9}" type="datetimeFigureOut">
              <a:rPr lang="en-US" smtClean="0"/>
              <a:t>10/25/21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49B50D-BD58-6A41-91EB-F4C5FCAD8B9D}" type="slidenum">
              <a:rPr lang="en-US" smtClean="0"/>
              <a:t>‹#›</a:t>
            </a:fld>
            <a:endParaRPr lang="en-US"/>
          </a:p>
        </p:txBody>
      </p:sp>
    </p:spTree>
    <p:extLst>
      <p:ext uri="{BB962C8B-B14F-4D97-AF65-F5344CB8AC3E}">
        <p14:creationId xmlns:p14="http://schemas.microsoft.com/office/powerpoint/2010/main" val="413338078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F11861D-422C-584B-AFBE-60DEA82845E9}" type="datetimeFigureOut">
              <a:rPr lang="en-US" smtClean="0"/>
              <a:t>10/25/21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49B50D-BD58-6A41-91EB-F4C5FCAD8B9D}" type="slidenum">
              <a:rPr lang="en-US" smtClean="0"/>
              <a:t>‹#›</a:t>
            </a:fld>
            <a:endParaRPr lang="en-US"/>
          </a:p>
        </p:txBody>
      </p:sp>
    </p:spTree>
    <p:extLst>
      <p:ext uri="{BB962C8B-B14F-4D97-AF65-F5344CB8AC3E}">
        <p14:creationId xmlns:p14="http://schemas.microsoft.com/office/powerpoint/2010/main" val="163944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1861D-422C-584B-AFBE-60DEA82845E9}" type="datetimeFigureOut">
              <a:rPr lang="en-US" smtClean="0"/>
              <a:t>10/25/21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49B50D-BD58-6A41-91EB-F4C5FCAD8B9D}" type="slidenum">
              <a:rPr lang="en-US" smtClean="0"/>
              <a:t>‹#›</a:t>
            </a:fld>
            <a:endParaRPr lang="en-US"/>
          </a:p>
        </p:txBody>
      </p:sp>
    </p:spTree>
    <p:extLst>
      <p:ext uri="{BB962C8B-B14F-4D97-AF65-F5344CB8AC3E}">
        <p14:creationId xmlns:p14="http://schemas.microsoft.com/office/powerpoint/2010/main" val="3299115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FF11861D-422C-584B-AFBE-60DEA82845E9}" type="datetimeFigureOut">
              <a:rPr lang="en-US" smtClean="0"/>
              <a:t>10/25/21</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F249B50D-BD58-6A41-91EB-F4C5FCAD8B9D}"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2688868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FF11861D-422C-584B-AFBE-60DEA82845E9}" type="datetimeFigureOut">
              <a:rPr lang="en-US" smtClean="0"/>
              <a:t>10/25/21</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F249B50D-BD58-6A41-91EB-F4C5FCAD8B9D}" type="slidenum">
              <a:rPr lang="en-US" smtClean="0"/>
              <a:t>‹#›</a:t>
            </a:fld>
            <a:endParaRPr lang="en-US"/>
          </a:p>
        </p:txBody>
      </p:sp>
    </p:spTree>
    <p:extLst>
      <p:ext uri="{BB962C8B-B14F-4D97-AF65-F5344CB8AC3E}">
        <p14:creationId xmlns:p14="http://schemas.microsoft.com/office/powerpoint/2010/main" val="1034071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FF11861D-422C-584B-AFBE-60DEA82845E9}" type="datetimeFigureOut">
              <a:rPr lang="en-US" smtClean="0"/>
              <a:t>10/25/21</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F249B50D-BD58-6A41-91EB-F4C5FCAD8B9D}"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958116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sa.gov/policy/docs/quickfacts/stat_snapshot/index.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hs.state.il.us/page.aspx?item=33412" TargetMode="External"/><Relationship Id="rId2" Type="http://schemas.openxmlformats.org/officeDocument/2006/relationships/hyperlink" Target="https://www.dhs.state.il.us/page.aspx?item=52693" TargetMode="External"/><Relationship Id="rId1" Type="http://schemas.openxmlformats.org/officeDocument/2006/relationships/slideLayout" Target="../slideLayouts/slideLayout2.xml"/><Relationship Id="rId4" Type="http://schemas.openxmlformats.org/officeDocument/2006/relationships/hyperlink" Target="https://www.dhs.state.il.us/page.aspx?item=3341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dhs.state.il.us/page.aspx?item=33414" TargetMode="External"/><Relationship Id="rId2" Type="http://schemas.openxmlformats.org/officeDocument/2006/relationships/hyperlink" Target="https://www.dhs.state.il.us/page.aspx?item=33412"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dhs.state.il.us/page.aspx?module=12&amp;officetype=7" TargetMode="External"/><Relationship Id="rId2" Type="http://schemas.openxmlformats.org/officeDocument/2006/relationships/hyperlink" Target="https://www.dhs.state.il.us/page.aspx?item=48062"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dhs.state.il.us/onenetlibrary/12/documents/Forms/IL488-2460.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sa.gov/planners/disability/qualify.html#anchor3"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ssa.gov/oact/cola/twp.html"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www.pacebus.com/trip-planne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illinoisable.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dhs.state.il.us/page.espx?module=1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illinoislifespan.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hs.state.il.us/page.aspx?item=2973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hbwdillinois.com/" TargetMode="External"/><Relationship Id="rId2" Type="http://schemas.openxmlformats.org/officeDocument/2006/relationships/hyperlink" Target="http://www.dhs.state.il.us/page.aspx?item=2973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sa.gov/benefits/disability/" TargetMode="External"/><Relationship Id="rId2" Type="http://schemas.openxmlformats.org/officeDocument/2006/relationships/hyperlink" Target="https://www.ssa.gov/benefits/ssi/"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111D3-DDE2-3843-AE1A-62E1CA6D88E1}"/>
              </a:ext>
            </a:extLst>
          </p:cNvPr>
          <p:cNvSpPr>
            <a:spLocks noGrp="1"/>
          </p:cNvSpPr>
          <p:nvPr>
            <p:ph type="ctrTitle"/>
          </p:nvPr>
        </p:nvSpPr>
        <p:spPr>
          <a:xfrm>
            <a:off x="761996" y="1231506"/>
            <a:ext cx="6461812" cy="4394988"/>
          </a:xfrm>
        </p:spPr>
        <p:txBody>
          <a:bodyPr>
            <a:normAutofit/>
          </a:bodyPr>
          <a:lstStyle/>
          <a:p>
            <a:r>
              <a:rPr lang="en-US" sz="4800" dirty="0" err="1"/>
              <a:t>NAViGATING</a:t>
            </a:r>
            <a:r>
              <a:rPr lang="en-US" sz="4800" dirty="0"/>
              <a:t> DISABILITY </a:t>
            </a:r>
            <a:r>
              <a:rPr lang="en-US" sz="4800" dirty="0" err="1"/>
              <a:t>BENeFITS</a:t>
            </a:r>
            <a:r>
              <a:rPr lang="en-US" sz="4800" dirty="0"/>
              <a:t> AND Planning for the future</a:t>
            </a:r>
          </a:p>
        </p:txBody>
      </p:sp>
      <p:sp>
        <p:nvSpPr>
          <p:cNvPr id="4" name="TextBox 3">
            <a:extLst>
              <a:ext uri="{FF2B5EF4-FFF2-40B4-BE49-F238E27FC236}">
                <a16:creationId xmlns:a16="http://schemas.microsoft.com/office/drawing/2014/main" id="{A2FE4F17-5F0F-174A-AE73-FC5A0C857ACC}"/>
              </a:ext>
            </a:extLst>
          </p:cNvPr>
          <p:cNvSpPr txBox="1"/>
          <p:nvPr/>
        </p:nvSpPr>
        <p:spPr>
          <a:xfrm>
            <a:off x="761996" y="5900738"/>
            <a:ext cx="4595817" cy="369332"/>
          </a:xfrm>
          <a:prstGeom prst="rect">
            <a:avLst/>
          </a:prstGeom>
          <a:noFill/>
        </p:spPr>
        <p:txBody>
          <a:bodyPr wrap="square" rtlCol="0">
            <a:spAutoFit/>
          </a:bodyPr>
          <a:lstStyle/>
          <a:p>
            <a:r>
              <a:rPr lang="en-US" dirty="0"/>
              <a:t>Patti Herbst, Ani Hunt &amp; Colleen Musselman</a:t>
            </a:r>
          </a:p>
        </p:txBody>
      </p:sp>
      <p:pic>
        <p:nvPicPr>
          <p:cNvPr id="6" name="Picture 5" descr="Text&#10;&#10;Description automatically generated with medium confidence">
            <a:extLst>
              <a:ext uri="{FF2B5EF4-FFF2-40B4-BE49-F238E27FC236}">
                <a16:creationId xmlns:a16="http://schemas.microsoft.com/office/drawing/2014/main" id="{B1C50D7D-D55B-8347-9209-642B2E03AFD3}"/>
              </a:ext>
            </a:extLst>
          </p:cNvPr>
          <p:cNvPicPr>
            <a:picLocks noChangeAspect="1"/>
          </p:cNvPicPr>
          <p:nvPr/>
        </p:nvPicPr>
        <p:blipFill>
          <a:blip r:embed="rId2"/>
          <a:stretch>
            <a:fillRect/>
          </a:stretch>
        </p:blipFill>
        <p:spPr>
          <a:xfrm>
            <a:off x="7223808" y="4323707"/>
            <a:ext cx="4886325" cy="2289263"/>
          </a:xfrm>
          <a:prstGeom prst="rect">
            <a:avLst/>
          </a:prstGeom>
        </p:spPr>
      </p:pic>
    </p:spTree>
    <p:extLst>
      <p:ext uri="{BB962C8B-B14F-4D97-AF65-F5344CB8AC3E}">
        <p14:creationId xmlns:p14="http://schemas.microsoft.com/office/powerpoint/2010/main" val="3336073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0E3C4-87C2-9947-96DA-99079AC67985}"/>
              </a:ext>
            </a:extLst>
          </p:cNvPr>
          <p:cNvSpPr>
            <a:spLocks noGrp="1"/>
          </p:cNvSpPr>
          <p:nvPr>
            <p:ph type="title"/>
          </p:nvPr>
        </p:nvSpPr>
        <p:spPr/>
        <p:txBody>
          <a:bodyPr/>
          <a:lstStyle/>
          <a:p>
            <a:r>
              <a:rPr lang="en-US" dirty="0"/>
              <a:t> SSI/SSDI</a:t>
            </a:r>
          </a:p>
        </p:txBody>
      </p:sp>
      <p:sp>
        <p:nvSpPr>
          <p:cNvPr id="3" name="Content Placeholder 2">
            <a:extLst>
              <a:ext uri="{FF2B5EF4-FFF2-40B4-BE49-F238E27FC236}">
                <a16:creationId xmlns:a16="http://schemas.microsoft.com/office/drawing/2014/main" id="{B23D2EFD-61B0-6940-9C86-7EC935E26156}"/>
              </a:ext>
            </a:extLst>
          </p:cNvPr>
          <p:cNvSpPr>
            <a:spLocks noGrp="1"/>
          </p:cNvSpPr>
          <p:nvPr>
            <p:ph idx="1"/>
          </p:nvPr>
        </p:nvSpPr>
        <p:spPr/>
        <p:txBody>
          <a:bodyPr>
            <a:normAutofit fontScale="85000" lnSpcReduction="10000"/>
          </a:bodyPr>
          <a:lstStyle/>
          <a:p>
            <a:r>
              <a:rPr lang="en-US" dirty="0"/>
              <a:t>The SSDI program pays benefits to you and certain family members if you are “insured.” This means that you worked long enough – and recently enough - and paid Social Security taxes on your earnings. The Supplemental Security Income (SSI) program pays benefits to adults and children with disabilities who have limited income SSI is a Needs Based Program. In order to receive SSI your countable resources must not be worth more than $2,000 for an individual or $3,000 for a couple. This is referred to as the resource limit.</a:t>
            </a:r>
          </a:p>
          <a:p>
            <a:r>
              <a:rPr lang="en-US" dirty="0"/>
              <a:t>It is important to have a work history for eligibility for SSDI</a:t>
            </a:r>
          </a:p>
          <a:p>
            <a:r>
              <a:rPr lang="en-US" dirty="0"/>
              <a:t>After working for 10 quarters, an individual is eligible for Medicare which is more widely accepted by healthcare providers.</a:t>
            </a:r>
          </a:p>
          <a:p>
            <a:r>
              <a:rPr lang="en-US" dirty="0"/>
              <a:t>While these two programs are different, the medical requirements are the same. If you meet the non-medical requirements, monthly benefits are paid if you have a medical condition expected to last throughout your life.</a:t>
            </a:r>
          </a:p>
          <a:p>
            <a:r>
              <a:rPr lang="en-US" dirty="0"/>
              <a:t>Both programs are managed by the Social Security Administration</a:t>
            </a:r>
            <a:br>
              <a:rPr lang="en-US" dirty="0"/>
            </a:br>
            <a:endParaRPr lang="en-US" dirty="0"/>
          </a:p>
        </p:txBody>
      </p:sp>
    </p:spTree>
    <p:extLst>
      <p:ext uri="{BB962C8B-B14F-4D97-AF65-F5344CB8AC3E}">
        <p14:creationId xmlns:p14="http://schemas.microsoft.com/office/powerpoint/2010/main" val="2756975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FEFB3-9428-8F4E-9D5C-20EF998AB9DD}"/>
              </a:ext>
            </a:extLst>
          </p:cNvPr>
          <p:cNvSpPr>
            <a:spLocks noGrp="1"/>
          </p:cNvSpPr>
          <p:nvPr>
            <p:ph type="title"/>
          </p:nvPr>
        </p:nvSpPr>
        <p:spPr/>
        <p:txBody>
          <a:bodyPr/>
          <a:lstStyle/>
          <a:p>
            <a:r>
              <a:rPr lang="en-US" dirty="0"/>
              <a:t>Social Security SSI/SSDI Continued</a:t>
            </a:r>
          </a:p>
        </p:txBody>
      </p:sp>
      <p:graphicFrame>
        <p:nvGraphicFramePr>
          <p:cNvPr id="4" name="Content Placeholder 3">
            <a:extLst>
              <a:ext uri="{FF2B5EF4-FFF2-40B4-BE49-F238E27FC236}">
                <a16:creationId xmlns:a16="http://schemas.microsoft.com/office/drawing/2014/main" id="{4E149D8F-CF51-9A43-A994-2C116015F418}"/>
              </a:ext>
            </a:extLst>
          </p:cNvPr>
          <p:cNvGraphicFramePr>
            <a:graphicFrameLocks noGrp="1"/>
          </p:cNvGraphicFramePr>
          <p:nvPr>
            <p:ph idx="1"/>
            <p:extLst>
              <p:ext uri="{D42A27DB-BD31-4B8C-83A1-F6EECF244321}">
                <p14:modId xmlns:p14="http://schemas.microsoft.com/office/powerpoint/2010/main" val="4150517200"/>
              </p:ext>
            </p:extLst>
          </p:nvPr>
        </p:nvGraphicFramePr>
        <p:xfrm>
          <a:off x="2323474" y="1663765"/>
          <a:ext cx="6663363" cy="6338640"/>
        </p:xfrm>
        <a:graphic>
          <a:graphicData uri="http://schemas.openxmlformats.org/drawingml/2006/table">
            <a:tbl>
              <a:tblPr/>
              <a:tblGrid>
                <a:gridCol w="2221121">
                  <a:extLst>
                    <a:ext uri="{9D8B030D-6E8A-4147-A177-3AD203B41FA5}">
                      <a16:colId xmlns:a16="http://schemas.microsoft.com/office/drawing/2014/main" val="3151710988"/>
                    </a:ext>
                  </a:extLst>
                </a:gridCol>
                <a:gridCol w="2221121">
                  <a:extLst>
                    <a:ext uri="{9D8B030D-6E8A-4147-A177-3AD203B41FA5}">
                      <a16:colId xmlns:a16="http://schemas.microsoft.com/office/drawing/2014/main" val="2631171986"/>
                    </a:ext>
                  </a:extLst>
                </a:gridCol>
                <a:gridCol w="2221121">
                  <a:extLst>
                    <a:ext uri="{9D8B030D-6E8A-4147-A177-3AD203B41FA5}">
                      <a16:colId xmlns:a16="http://schemas.microsoft.com/office/drawing/2014/main" val="408839179"/>
                    </a:ext>
                  </a:extLst>
                </a:gridCol>
              </a:tblGrid>
              <a:tr h="433092">
                <a:tc>
                  <a:txBody>
                    <a:bodyPr/>
                    <a:lstStyle/>
                    <a:p>
                      <a:r>
                        <a:rPr lang="en-US" sz="1400" b="1" dirty="0">
                          <a:solidFill>
                            <a:srgbClr val="2C2C2C"/>
                          </a:solidFill>
                          <a:effectLst/>
                          <a:latin typeface="Arial" panose="020B0604020202020204" pitchFamily="34" charset="0"/>
                          <a:cs typeface="Arial" panose="020B0604020202020204" pitchFamily="34" charset="0"/>
                        </a:rPr>
                        <a:t>Factor</a:t>
                      </a:r>
                      <a:endParaRPr lang="en-US" sz="1400" dirty="0">
                        <a:solidFill>
                          <a:srgbClr val="2C2C2C"/>
                        </a:solidFill>
                        <a:effectLst/>
                        <a:latin typeface="Arial" panose="020B0604020202020204" pitchFamily="34" charset="0"/>
                        <a:cs typeface="Arial" panose="020B0604020202020204" pitchFamily="34" charset="0"/>
                      </a:endParaRPr>
                    </a:p>
                  </a:txBody>
                  <a:tcPr marL="119280" marR="119280" marT="119280" marB="119280" anchor="ctr">
                    <a:lnL>
                      <a:noFill/>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b="1">
                          <a:solidFill>
                            <a:srgbClr val="2C2C2C"/>
                          </a:solidFill>
                          <a:effectLst/>
                          <a:latin typeface="Arial" panose="020B0604020202020204" pitchFamily="34" charset="0"/>
                          <a:cs typeface="Arial" panose="020B0604020202020204" pitchFamily="34" charset="0"/>
                        </a:rPr>
                        <a:t>SSI</a:t>
                      </a:r>
                      <a:endParaRPr lang="en-US" sz="1400">
                        <a:solidFill>
                          <a:srgbClr val="2C2C2C"/>
                        </a:solidFill>
                        <a:effectLst/>
                        <a:latin typeface="Arial" panose="020B0604020202020204" pitchFamily="34" charset="0"/>
                        <a:cs typeface="Arial" panose="020B0604020202020204" pitchFamily="34" charset="0"/>
                      </a:endParaRPr>
                    </a:p>
                  </a:txBody>
                  <a:tcPr marL="119280" marR="119280" marT="119280" marB="119280" anchor="ctr">
                    <a:lnL w="9525" cap="flat" cmpd="sng" algn="ctr">
                      <a:solidFill>
                        <a:srgbClr val="DADADA"/>
                      </a:solidFill>
                      <a:prstDash val="solid"/>
                      <a:round/>
                      <a:headEnd type="none" w="med" len="med"/>
                      <a:tailEnd type="none" w="med" len="med"/>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b="1">
                          <a:solidFill>
                            <a:srgbClr val="2C2C2C"/>
                          </a:solidFill>
                          <a:effectLst/>
                          <a:latin typeface="Arial" panose="020B0604020202020204" pitchFamily="34" charset="0"/>
                          <a:cs typeface="Arial" panose="020B0604020202020204" pitchFamily="34" charset="0"/>
                        </a:rPr>
                        <a:t>SSDI</a:t>
                      </a:r>
                      <a:endParaRPr lang="en-US" sz="1400">
                        <a:solidFill>
                          <a:srgbClr val="2C2C2C"/>
                        </a:solidFill>
                        <a:effectLst/>
                        <a:latin typeface="Arial" panose="020B0604020202020204" pitchFamily="34" charset="0"/>
                        <a:cs typeface="Arial" panose="020B0604020202020204" pitchFamily="34" charset="0"/>
                      </a:endParaRPr>
                    </a:p>
                  </a:txBody>
                  <a:tcPr marL="119280" marR="119280" marT="119280" marB="119280" anchor="ctr">
                    <a:lnL w="9525" cap="flat" cmpd="sng" algn="ctr">
                      <a:solidFill>
                        <a:srgbClr val="DADADA"/>
                      </a:solidFill>
                      <a:prstDash val="solid"/>
                      <a:round/>
                      <a:headEnd type="none" w="med" len="med"/>
                      <a:tailEnd type="none" w="med" len="med"/>
                    </a:lnL>
                    <a:lnR>
                      <a:noFill/>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extLst>
                  <a:ext uri="{0D108BD9-81ED-4DB2-BD59-A6C34878D82A}">
                    <a16:rowId xmlns:a16="http://schemas.microsoft.com/office/drawing/2014/main" val="3662006247"/>
                  </a:ext>
                </a:extLst>
              </a:tr>
              <a:tr h="1046504">
                <a:tc>
                  <a:txBody>
                    <a:bodyPr/>
                    <a:lstStyle/>
                    <a:p>
                      <a:r>
                        <a:rPr lang="en-US" sz="1400" dirty="0">
                          <a:solidFill>
                            <a:srgbClr val="2C2C2C"/>
                          </a:solidFill>
                          <a:effectLst/>
                          <a:latin typeface="Arial" panose="020B0604020202020204" pitchFamily="34" charset="0"/>
                          <a:cs typeface="Arial" panose="020B0604020202020204" pitchFamily="34" charset="0"/>
                        </a:rPr>
                        <a:t>Eligibility based on</a:t>
                      </a:r>
                    </a:p>
                  </a:txBody>
                  <a:tcPr marL="119280" marR="119280" marT="119280" marB="119280" anchor="ctr">
                    <a:lnL>
                      <a:noFill/>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a:solidFill>
                            <a:srgbClr val="2C2C2C"/>
                          </a:solidFill>
                          <a:effectLst/>
                          <a:latin typeface="Arial" panose="020B0604020202020204" pitchFamily="34" charset="0"/>
                          <a:cs typeface="Arial" panose="020B0604020202020204" pitchFamily="34" charset="0"/>
                        </a:rPr>
                        <a:t>Age (65+) OR blindness (any age) OR disability (any age) AND limited/no income and resources</a:t>
                      </a:r>
                    </a:p>
                  </a:txBody>
                  <a:tcPr marL="119280" marR="119280" marT="119280" marB="119280" anchor="ctr">
                    <a:lnL w="9525" cap="flat" cmpd="sng" algn="ctr">
                      <a:solidFill>
                        <a:srgbClr val="DADADA"/>
                      </a:solidFill>
                      <a:prstDash val="solid"/>
                      <a:round/>
                      <a:headEnd type="none" w="med" len="med"/>
                      <a:tailEnd type="none" w="med" len="med"/>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dirty="0">
                          <a:solidFill>
                            <a:srgbClr val="2C2C2C"/>
                          </a:solidFill>
                          <a:effectLst/>
                          <a:latin typeface="Arial" panose="020B0604020202020204" pitchFamily="34" charset="0"/>
                          <a:cs typeface="Arial" panose="020B0604020202020204" pitchFamily="34" charset="0"/>
                        </a:rPr>
                        <a:t>Disability AND sufficient work credits through own/family employment</a:t>
                      </a:r>
                    </a:p>
                  </a:txBody>
                  <a:tcPr marL="119280" marR="119280" marT="119280" marB="119280" anchor="ctr">
                    <a:lnL w="9525" cap="flat" cmpd="sng" algn="ctr">
                      <a:solidFill>
                        <a:srgbClr val="DADADA"/>
                      </a:solidFill>
                      <a:prstDash val="solid"/>
                      <a:round/>
                      <a:headEnd type="none" w="med" len="med"/>
                      <a:tailEnd type="none" w="med" len="med"/>
                    </a:lnL>
                    <a:lnR>
                      <a:noFill/>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extLst>
                  <a:ext uri="{0D108BD9-81ED-4DB2-BD59-A6C34878D82A}">
                    <a16:rowId xmlns:a16="http://schemas.microsoft.com/office/drawing/2014/main" val="101193810"/>
                  </a:ext>
                </a:extLst>
              </a:tr>
              <a:tr h="1250975">
                <a:tc>
                  <a:txBody>
                    <a:bodyPr/>
                    <a:lstStyle/>
                    <a:p>
                      <a:r>
                        <a:rPr lang="en-US" sz="1400" dirty="0">
                          <a:solidFill>
                            <a:srgbClr val="2C2C2C"/>
                          </a:solidFill>
                          <a:effectLst/>
                          <a:latin typeface="Arial" panose="020B0604020202020204" pitchFamily="34" charset="0"/>
                          <a:cs typeface="Arial" panose="020B0604020202020204" pitchFamily="34" charset="0"/>
                        </a:rPr>
                        <a:t>When benefits begin</a:t>
                      </a:r>
                    </a:p>
                  </a:txBody>
                  <a:tcPr marL="119280" marR="119280" marT="119280" marB="119280" anchor="ctr">
                    <a:lnL>
                      <a:noFill/>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dirty="0">
                          <a:solidFill>
                            <a:srgbClr val="2C2C2C"/>
                          </a:solidFill>
                          <a:effectLst/>
                          <a:latin typeface="Arial" panose="020B0604020202020204" pitchFamily="34" charset="0"/>
                          <a:cs typeface="Arial" panose="020B0604020202020204" pitchFamily="34" charset="0"/>
                        </a:rPr>
                        <a:t>1st full month after the date the claim was filed or, if later, the date found eligible for SSI</a:t>
                      </a:r>
                    </a:p>
                  </a:txBody>
                  <a:tcPr marL="119280" marR="119280" marT="119280" marB="119280" anchor="ctr">
                    <a:lnL w="9525" cap="flat" cmpd="sng" algn="ctr">
                      <a:solidFill>
                        <a:srgbClr val="DADADA"/>
                      </a:solidFill>
                      <a:prstDash val="solid"/>
                      <a:round/>
                      <a:headEnd type="none" w="med" len="med"/>
                      <a:tailEnd type="none" w="med" len="med"/>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a:solidFill>
                            <a:srgbClr val="2C2C2C"/>
                          </a:solidFill>
                          <a:effectLst/>
                          <a:latin typeface="Arial" panose="020B0604020202020204" pitchFamily="34" charset="0"/>
                          <a:cs typeface="Arial" panose="020B0604020202020204" pitchFamily="34" charset="0"/>
                        </a:rPr>
                        <a:t>6th full month of disability; 6-month period begins with the first full month after the date SSA decides the disability began</a:t>
                      </a:r>
                    </a:p>
                  </a:txBody>
                  <a:tcPr marL="119280" marR="119280" marT="119280" marB="119280" anchor="ctr">
                    <a:lnL w="9525" cap="flat" cmpd="sng" algn="ctr">
                      <a:solidFill>
                        <a:srgbClr val="DADADA"/>
                      </a:solidFill>
                      <a:prstDash val="solid"/>
                      <a:round/>
                      <a:headEnd type="none" w="med" len="med"/>
                      <a:tailEnd type="none" w="med" len="med"/>
                    </a:lnL>
                    <a:lnR>
                      <a:noFill/>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extLst>
                  <a:ext uri="{0D108BD9-81ED-4DB2-BD59-A6C34878D82A}">
                    <a16:rowId xmlns:a16="http://schemas.microsoft.com/office/drawing/2014/main" val="2332321210"/>
                  </a:ext>
                </a:extLst>
              </a:tr>
              <a:tr h="433092">
                <a:tc>
                  <a:txBody>
                    <a:bodyPr/>
                    <a:lstStyle/>
                    <a:p>
                      <a:r>
                        <a:rPr lang="en-US" sz="1400" dirty="0">
                          <a:solidFill>
                            <a:srgbClr val="2C2C2C"/>
                          </a:solidFill>
                          <a:effectLst/>
                          <a:latin typeface="Arial" panose="020B0604020202020204" pitchFamily="34" charset="0"/>
                          <a:cs typeface="Arial" panose="020B0604020202020204" pitchFamily="34" charset="0"/>
                        </a:rPr>
                        <a:t>Average benefit (monthly)</a:t>
                      </a:r>
                    </a:p>
                  </a:txBody>
                  <a:tcPr marL="119280" marR="119280" marT="119280" marB="119280" anchor="ctr">
                    <a:lnL>
                      <a:noFill/>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dirty="0">
                          <a:solidFill>
                            <a:srgbClr val="2C2C2C"/>
                          </a:solidFill>
                          <a:effectLst/>
                          <a:latin typeface="Arial" panose="020B0604020202020204" pitchFamily="34" charset="0"/>
                          <a:cs typeface="Arial" panose="020B0604020202020204" pitchFamily="34" charset="0"/>
                        </a:rPr>
                        <a:t>$577 </a:t>
                      </a:r>
                      <a:r>
                        <a:rPr lang="en-US" sz="1400" u="none" strike="noStrike" dirty="0">
                          <a:solidFill>
                            <a:srgbClr val="0B4A5D"/>
                          </a:solidFill>
                          <a:effectLst/>
                          <a:latin typeface="Arial" panose="020B0604020202020204" pitchFamily="34" charset="0"/>
                          <a:cs typeface="Arial" panose="020B0604020202020204" pitchFamily="34" charset="0"/>
                          <a:hlinkClick r:id="rId2"/>
                        </a:rPr>
                        <a:t>(as of Nov. 2020)</a:t>
                      </a:r>
                      <a:endParaRPr lang="en-US" sz="1400" dirty="0">
                        <a:solidFill>
                          <a:srgbClr val="2C2C2C"/>
                        </a:solidFill>
                        <a:effectLst/>
                        <a:latin typeface="Arial" panose="020B0604020202020204" pitchFamily="34" charset="0"/>
                        <a:cs typeface="Arial" panose="020B0604020202020204" pitchFamily="34" charset="0"/>
                      </a:endParaRPr>
                    </a:p>
                  </a:txBody>
                  <a:tcPr marL="119280" marR="119280" marT="119280" marB="119280" anchor="ctr">
                    <a:lnL w="9525" cap="flat" cmpd="sng" algn="ctr">
                      <a:solidFill>
                        <a:srgbClr val="DADADA"/>
                      </a:solidFill>
                      <a:prstDash val="solid"/>
                      <a:round/>
                      <a:headEnd type="none" w="med" len="med"/>
                      <a:tailEnd type="none" w="med" len="med"/>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a:solidFill>
                            <a:srgbClr val="2C2C2C"/>
                          </a:solidFill>
                          <a:effectLst/>
                          <a:latin typeface="Arial" panose="020B0604020202020204" pitchFamily="34" charset="0"/>
                          <a:cs typeface="Arial" panose="020B0604020202020204" pitchFamily="34" charset="0"/>
                        </a:rPr>
                        <a:t>$1,128 </a:t>
                      </a:r>
                      <a:r>
                        <a:rPr lang="en-US" sz="1400" u="none" strike="noStrike">
                          <a:solidFill>
                            <a:srgbClr val="0B4A5D"/>
                          </a:solidFill>
                          <a:effectLst/>
                          <a:latin typeface="Arial" panose="020B0604020202020204" pitchFamily="34" charset="0"/>
                          <a:cs typeface="Arial" panose="020B0604020202020204" pitchFamily="34" charset="0"/>
                          <a:hlinkClick r:id="rId2"/>
                        </a:rPr>
                        <a:t>(as of Nov. 2020)</a:t>
                      </a:r>
                      <a:endParaRPr lang="en-US" sz="1400">
                        <a:solidFill>
                          <a:srgbClr val="2C2C2C"/>
                        </a:solidFill>
                        <a:effectLst/>
                        <a:latin typeface="Arial" panose="020B0604020202020204" pitchFamily="34" charset="0"/>
                        <a:cs typeface="Arial" panose="020B0604020202020204" pitchFamily="34" charset="0"/>
                      </a:endParaRPr>
                    </a:p>
                  </a:txBody>
                  <a:tcPr marL="119280" marR="119280" marT="119280" marB="119280" anchor="ctr">
                    <a:lnL w="9525" cap="flat" cmpd="sng" algn="ctr">
                      <a:solidFill>
                        <a:srgbClr val="DADADA"/>
                      </a:solidFill>
                      <a:prstDash val="solid"/>
                      <a:round/>
                      <a:headEnd type="none" w="med" len="med"/>
                      <a:tailEnd type="none" w="med" len="med"/>
                    </a:lnL>
                    <a:lnR>
                      <a:noFill/>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extLst>
                  <a:ext uri="{0D108BD9-81ED-4DB2-BD59-A6C34878D82A}">
                    <a16:rowId xmlns:a16="http://schemas.microsoft.com/office/drawing/2014/main" val="3056808625"/>
                  </a:ext>
                </a:extLst>
              </a:tr>
              <a:tr h="842033">
                <a:tc>
                  <a:txBody>
                    <a:bodyPr/>
                    <a:lstStyle/>
                    <a:p>
                      <a:r>
                        <a:rPr lang="en-US" sz="1400" dirty="0">
                          <a:solidFill>
                            <a:srgbClr val="2C2C2C"/>
                          </a:solidFill>
                          <a:effectLst/>
                          <a:latin typeface="Arial" panose="020B0604020202020204" pitchFamily="34" charset="0"/>
                          <a:cs typeface="Arial" panose="020B0604020202020204" pitchFamily="34" charset="0"/>
                        </a:rPr>
                        <a:t>Maximum benefit (monthly)</a:t>
                      </a:r>
                    </a:p>
                  </a:txBody>
                  <a:tcPr marL="119280" marR="119280" marT="119280" marB="119280" anchor="ctr">
                    <a:lnL>
                      <a:noFill/>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dirty="0">
                          <a:solidFill>
                            <a:srgbClr val="2C2C2C"/>
                          </a:solidFill>
                          <a:effectLst/>
                          <a:latin typeface="Arial" panose="020B0604020202020204" pitchFamily="34" charset="0"/>
                          <a:cs typeface="Arial" panose="020B0604020202020204" pitchFamily="34" charset="0"/>
                        </a:rPr>
                        <a:t>$794/$1,191 (single/married couple) in 2021 (based on income)</a:t>
                      </a:r>
                    </a:p>
                  </a:txBody>
                  <a:tcPr marL="119280" marR="119280" marT="119280" marB="119280" anchor="ctr">
                    <a:lnL w="9525" cap="flat" cmpd="sng" algn="ctr">
                      <a:solidFill>
                        <a:srgbClr val="DADADA"/>
                      </a:solidFill>
                      <a:prstDash val="solid"/>
                      <a:round/>
                      <a:headEnd type="none" w="med" len="med"/>
                      <a:tailEnd type="none" w="med" len="med"/>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tc>
                  <a:txBody>
                    <a:bodyPr/>
                    <a:lstStyle/>
                    <a:p>
                      <a:r>
                        <a:rPr lang="en-US" sz="1400" dirty="0">
                          <a:solidFill>
                            <a:srgbClr val="2C2C2C"/>
                          </a:solidFill>
                          <a:effectLst/>
                          <a:latin typeface="Arial" panose="020B0604020202020204" pitchFamily="34" charset="0"/>
                          <a:cs typeface="Arial" panose="020B0604020202020204" pitchFamily="34" charset="0"/>
                        </a:rPr>
                        <a:t>$3,148 in 2021 (based on work history)</a:t>
                      </a:r>
                    </a:p>
                  </a:txBody>
                  <a:tcPr marL="119280" marR="119280" marT="119280" marB="119280" anchor="ctr">
                    <a:lnL w="9525" cap="flat" cmpd="sng" algn="ctr">
                      <a:solidFill>
                        <a:srgbClr val="DADADA"/>
                      </a:solidFill>
                      <a:prstDash val="solid"/>
                      <a:round/>
                      <a:headEnd type="none" w="med" len="med"/>
                      <a:tailEnd type="none" w="med" len="med"/>
                    </a:lnL>
                    <a:lnR>
                      <a:noFill/>
                    </a:lnR>
                    <a:lnT w="47625" cap="flat" cmpd="sng" algn="ctr">
                      <a:solidFill>
                        <a:srgbClr val="DADADA"/>
                      </a:solidFill>
                      <a:prstDash val="solid"/>
                      <a:round/>
                      <a:headEnd type="none" w="med" len="med"/>
                      <a:tailEnd type="none" w="med" len="med"/>
                    </a:lnT>
                    <a:lnB w="47625" cap="flat" cmpd="sng" algn="ctr">
                      <a:solidFill>
                        <a:srgbClr val="DADADA"/>
                      </a:solidFill>
                      <a:prstDash val="solid"/>
                      <a:round/>
                      <a:headEnd type="none" w="med" len="med"/>
                      <a:tailEnd type="none" w="med" len="med"/>
                    </a:lnB>
                  </a:tcPr>
                </a:tc>
                <a:extLst>
                  <a:ext uri="{0D108BD9-81ED-4DB2-BD59-A6C34878D82A}">
                    <a16:rowId xmlns:a16="http://schemas.microsoft.com/office/drawing/2014/main" val="2292080459"/>
                  </a:ext>
                </a:extLst>
              </a:tr>
              <a:tr h="842033">
                <a:tc>
                  <a:txBody>
                    <a:bodyPr/>
                    <a:lstStyle/>
                    <a:p>
                      <a:r>
                        <a:rPr lang="en-US" sz="1400" dirty="0">
                          <a:solidFill>
                            <a:srgbClr val="2C2C2C"/>
                          </a:solidFill>
                          <a:effectLst/>
                          <a:latin typeface="Arial" panose="020B0604020202020204" pitchFamily="34" charset="0"/>
                          <a:cs typeface="Arial" panose="020B0604020202020204" pitchFamily="34" charset="0"/>
                        </a:rPr>
                        <a:t>Health insurance</a:t>
                      </a:r>
                    </a:p>
                  </a:txBody>
                  <a:tcPr marL="119280" marR="119280" marT="119280" marB="119280" anchor="ctr">
                    <a:lnL>
                      <a:noFill/>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9525" cap="flat" cmpd="sng" algn="ctr">
                      <a:solidFill>
                        <a:srgbClr val="DADADA"/>
                      </a:solidFill>
                      <a:prstDash val="solid"/>
                      <a:round/>
                      <a:headEnd type="none" w="med" len="med"/>
                      <a:tailEnd type="none" w="med" len="med"/>
                    </a:lnB>
                  </a:tcPr>
                </a:tc>
                <a:tc>
                  <a:txBody>
                    <a:bodyPr/>
                    <a:lstStyle/>
                    <a:p>
                      <a:r>
                        <a:rPr lang="en-US" sz="1400" dirty="0">
                          <a:solidFill>
                            <a:srgbClr val="2C2C2C"/>
                          </a:solidFill>
                          <a:effectLst/>
                          <a:latin typeface="Arial" panose="020B0604020202020204" pitchFamily="34" charset="0"/>
                          <a:cs typeface="Arial" panose="020B0604020202020204" pitchFamily="34" charset="0"/>
                        </a:rPr>
                        <a:t>Automatically qualifies for Medicaid upon receipt of SSI (in most states)</a:t>
                      </a:r>
                    </a:p>
                    <a:p>
                      <a:endParaRPr lang="en-US" sz="1400" dirty="0">
                        <a:solidFill>
                          <a:srgbClr val="2C2C2C"/>
                        </a:solidFill>
                        <a:effectLst/>
                        <a:latin typeface="Arial" panose="020B0604020202020204" pitchFamily="34" charset="0"/>
                        <a:cs typeface="Arial" panose="020B0604020202020204" pitchFamily="34" charset="0"/>
                      </a:endParaRPr>
                    </a:p>
                    <a:p>
                      <a:endParaRPr lang="en-US" sz="1400" dirty="0">
                        <a:solidFill>
                          <a:srgbClr val="2C2C2C"/>
                        </a:solidFill>
                        <a:effectLst/>
                        <a:latin typeface="Arial" panose="020B0604020202020204" pitchFamily="34" charset="0"/>
                        <a:cs typeface="Arial" panose="020B0604020202020204" pitchFamily="34" charset="0"/>
                      </a:endParaRPr>
                    </a:p>
                  </a:txBody>
                  <a:tcPr marL="119280" marR="119280" marT="119280" marB="119280" anchor="ctr">
                    <a:lnL w="9525" cap="flat" cmpd="sng" algn="ctr">
                      <a:solidFill>
                        <a:srgbClr val="DADADA"/>
                      </a:solidFill>
                      <a:prstDash val="solid"/>
                      <a:round/>
                      <a:headEnd type="none" w="med" len="med"/>
                      <a:tailEnd type="none" w="med" len="med"/>
                    </a:lnL>
                    <a:lnR w="9525" cap="flat" cmpd="sng" algn="ctr">
                      <a:solidFill>
                        <a:srgbClr val="DADADA"/>
                      </a:solidFill>
                      <a:prstDash val="solid"/>
                      <a:round/>
                      <a:headEnd type="none" w="med" len="med"/>
                      <a:tailEnd type="none" w="med" len="med"/>
                    </a:lnR>
                    <a:lnT w="47625" cap="flat" cmpd="sng" algn="ctr">
                      <a:solidFill>
                        <a:srgbClr val="DADADA"/>
                      </a:solidFill>
                      <a:prstDash val="solid"/>
                      <a:round/>
                      <a:headEnd type="none" w="med" len="med"/>
                      <a:tailEnd type="none" w="med" len="med"/>
                    </a:lnT>
                    <a:lnB w="9525" cap="flat" cmpd="sng" algn="ctr">
                      <a:solidFill>
                        <a:srgbClr val="DADADA"/>
                      </a:solidFill>
                      <a:prstDash val="solid"/>
                      <a:round/>
                      <a:headEnd type="none" w="med" len="med"/>
                      <a:tailEnd type="none" w="med" len="med"/>
                    </a:lnB>
                  </a:tcPr>
                </a:tc>
                <a:tc>
                  <a:txBody>
                    <a:bodyPr/>
                    <a:lstStyle/>
                    <a:p>
                      <a:endParaRPr lang="en-US" sz="1400" dirty="0">
                        <a:solidFill>
                          <a:srgbClr val="2C2C2C"/>
                        </a:solidFill>
                        <a:effectLst/>
                        <a:latin typeface="Arial" panose="020B0604020202020204" pitchFamily="34" charset="0"/>
                        <a:cs typeface="Arial" panose="020B0604020202020204" pitchFamily="34" charset="0"/>
                      </a:endParaRPr>
                    </a:p>
                  </a:txBody>
                  <a:tcPr marL="119280" marR="119280" marT="119280" marB="119280" anchor="ctr">
                    <a:lnL w="9525" cap="flat" cmpd="sng" algn="ctr">
                      <a:solidFill>
                        <a:srgbClr val="DADADA"/>
                      </a:solidFill>
                      <a:prstDash val="solid"/>
                      <a:round/>
                      <a:headEnd type="none" w="med" len="med"/>
                      <a:tailEnd type="none" w="med" len="med"/>
                    </a:lnL>
                    <a:lnR>
                      <a:noFill/>
                    </a:lnR>
                    <a:lnT w="47625" cap="flat" cmpd="sng" algn="ctr">
                      <a:solidFill>
                        <a:srgbClr val="DADADA"/>
                      </a:solidFill>
                      <a:prstDash val="solid"/>
                      <a:round/>
                      <a:headEnd type="none" w="med" len="med"/>
                      <a:tailEnd type="none" w="med" len="med"/>
                    </a:lnT>
                    <a:lnB w="9525" cap="flat" cmpd="sng" algn="ctr">
                      <a:solidFill>
                        <a:srgbClr val="DADADA"/>
                      </a:solidFill>
                      <a:prstDash val="solid"/>
                      <a:round/>
                      <a:headEnd type="none" w="med" len="med"/>
                      <a:tailEnd type="none" w="med" len="med"/>
                    </a:lnB>
                  </a:tcPr>
                </a:tc>
                <a:extLst>
                  <a:ext uri="{0D108BD9-81ED-4DB2-BD59-A6C34878D82A}">
                    <a16:rowId xmlns:a16="http://schemas.microsoft.com/office/drawing/2014/main" val="76941941"/>
                  </a:ext>
                </a:extLst>
              </a:tr>
            </a:tbl>
          </a:graphicData>
        </a:graphic>
      </p:graphicFrame>
      <p:sp>
        <p:nvSpPr>
          <p:cNvPr id="5" name="Rectangle 1">
            <a:extLst>
              <a:ext uri="{FF2B5EF4-FFF2-40B4-BE49-F238E27FC236}">
                <a16:creationId xmlns:a16="http://schemas.microsoft.com/office/drawing/2014/main" id="{0A0053A2-66D5-7F40-AB02-26B20586CA48}"/>
              </a:ext>
            </a:extLst>
          </p:cNvPr>
          <p:cNvSpPr>
            <a:spLocks noChangeArrowheads="1"/>
          </p:cNvSpPr>
          <p:nvPr/>
        </p:nvSpPr>
        <p:spPr bwMode="auto">
          <a:xfrm>
            <a:off x="0" y="-369560"/>
            <a:ext cx="65" cy="1196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257094" rIns="0" bIns="257094"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rgbClr val="2C2C2C"/>
              </a:solidFill>
              <a:effectLst/>
              <a:latin typeface="TiemposHeadline-Semibold"/>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chemeClr val="tx1"/>
                </a:solidFill>
                <a:effectLst/>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5128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D8FFB-1E5D-B24A-941C-FA778387F35D}"/>
              </a:ext>
            </a:extLst>
          </p:cNvPr>
          <p:cNvSpPr>
            <a:spLocks noGrp="1"/>
          </p:cNvSpPr>
          <p:nvPr>
            <p:ph type="title"/>
          </p:nvPr>
        </p:nvSpPr>
        <p:spPr/>
        <p:txBody>
          <a:bodyPr/>
          <a:lstStyle/>
          <a:p>
            <a:r>
              <a:rPr lang="en-US" dirty="0"/>
              <a:t>Who is eligible to receive snap benefits?</a:t>
            </a:r>
          </a:p>
        </p:txBody>
      </p:sp>
      <p:sp>
        <p:nvSpPr>
          <p:cNvPr id="3" name="Content Placeholder 2">
            <a:extLst>
              <a:ext uri="{FF2B5EF4-FFF2-40B4-BE49-F238E27FC236}">
                <a16:creationId xmlns:a16="http://schemas.microsoft.com/office/drawing/2014/main" id="{7A8AD371-9CA0-EA4B-836B-6B84F283656F}"/>
              </a:ext>
            </a:extLst>
          </p:cNvPr>
          <p:cNvSpPr>
            <a:spLocks noGrp="1"/>
          </p:cNvSpPr>
          <p:nvPr>
            <p:ph idx="1"/>
          </p:nvPr>
        </p:nvSpPr>
        <p:spPr>
          <a:xfrm>
            <a:off x="1251678" y="2286001"/>
            <a:ext cx="10178322" cy="5865778"/>
          </a:xfrm>
        </p:spPr>
        <p:txBody>
          <a:bodyPr>
            <a:normAutofit fontScale="92500" lnSpcReduction="20000"/>
          </a:bodyPr>
          <a:lstStyle/>
          <a:p>
            <a:r>
              <a:rPr lang="en-US" sz="2200" dirty="0"/>
              <a:t>Who can receive these services?</a:t>
            </a:r>
          </a:p>
          <a:p>
            <a:r>
              <a:rPr lang="en-US" sz="2200" dirty="0"/>
              <a:t>Most households with low income can get SNAP benefits. The rules are complex, so all of the details are not here. The most important factors which determine the amount of, and eligibility for, SNAP benefits are:</a:t>
            </a:r>
          </a:p>
          <a:p>
            <a:r>
              <a:rPr lang="en-US" sz="2200" dirty="0"/>
              <a:t>income and expenses;</a:t>
            </a:r>
          </a:p>
          <a:p>
            <a:r>
              <a:rPr lang="en-US" sz="2200" dirty="0"/>
              <a:t>the number of persons who live and eat together</a:t>
            </a:r>
          </a:p>
          <a:p>
            <a:r>
              <a:rPr lang="en-US" sz="2200" dirty="0"/>
              <a:t>Use the </a:t>
            </a:r>
            <a:r>
              <a:rPr lang="en-US" sz="2200" dirty="0">
                <a:hlinkClick r:id="rId2"/>
              </a:rPr>
              <a:t>SNAP Eligibility Calculator</a:t>
            </a:r>
            <a:r>
              <a:rPr lang="en-US" sz="2200" dirty="0"/>
              <a:t> to give an estimate of possible benefits.  This is only an estimate. </a:t>
            </a:r>
          </a:p>
          <a:p>
            <a:r>
              <a:rPr lang="en-US" sz="2200" dirty="0"/>
              <a:t>Your application must be reviewed by IDHS staff at the Family Community Resource Center.  If you apply for benefits and are eligible, you will receive a notice of your eligibility.</a:t>
            </a:r>
          </a:p>
          <a:p>
            <a:r>
              <a:rPr lang="en-US" sz="2200" dirty="0"/>
              <a:t>Income</a:t>
            </a:r>
          </a:p>
          <a:p>
            <a:r>
              <a:rPr lang="en-US" sz="2200" dirty="0"/>
              <a:t>A household might be eligible to receive </a:t>
            </a:r>
            <a:r>
              <a:rPr lang="en-US" sz="2200" b="1" dirty="0"/>
              <a:t>SNAP</a:t>
            </a:r>
            <a:r>
              <a:rPr lang="en-US" sz="2200" dirty="0"/>
              <a:t> benefits if their monthly gross income does not exceed the gross income limits shown below.</a:t>
            </a:r>
          </a:p>
          <a:p>
            <a:r>
              <a:rPr lang="en-US" sz="2200" dirty="0">
                <a:hlinkClick r:id="rId3"/>
              </a:rPr>
              <a:t>SNAP Program Income and Benefit Amounts (English Version) - DHS 124</a:t>
            </a:r>
            <a:endParaRPr lang="en-US" sz="2200" dirty="0"/>
          </a:p>
          <a:p>
            <a:r>
              <a:rPr lang="en-US" sz="2200" dirty="0">
                <a:hlinkClick r:id="rId4"/>
              </a:rPr>
              <a:t>SNAP Program Income and Benefit Amounts (Spanish Version) - DHS 124S</a:t>
            </a:r>
            <a:endParaRPr lang="en-US" sz="2200" dirty="0"/>
          </a:p>
          <a:p>
            <a:r>
              <a:rPr lang="en-US" sz="2200" dirty="0"/>
              <a:t>Households without Disabled or Elderly Persons (age 60 or over) Maximum Monthly Income Allowable</a:t>
            </a:r>
          </a:p>
          <a:p>
            <a:endParaRPr lang="en-US" dirty="0"/>
          </a:p>
        </p:txBody>
      </p:sp>
    </p:spTree>
    <p:extLst>
      <p:ext uri="{BB962C8B-B14F-4D97-AF65-F5344CB8AC3E}">
        <p14:creationId xmlns:p14="http://schemas.microsoft.com/office/powerpoint/2010/main" val="1887299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B668-87FF-264B-B1D9-F98963796254}"/>
              </a:ext>
            </a:extLst>
          </p:cNvPr>
          <p:cNvSpPr>
            <a:spLocks noGrp="1"/>
          </p:cNvSpPr>
          <p:nvPr>
            <p:ph type="title"/>
          </p:nvPr>
        </p:nvSpPr>
        <p:spPr/>
        <p:txBody>
          <a:bodyPr/>
          <a:lstStyle/>
          <a:p>
            <a:r>
              <a:rPr lang="en-US" dirty="0"/>
              <a:t>How much do I receive each month?</a:t>
            </a:r>
          </a:p>
        </p:txBody>
      </p:sp>
      <p:sp>
        <p:nvSpPr>
          <p:cNvPr id="3" name="Content Placeholder 2">
            <a:extLst>
              <a:ext uri="{FF2B5EF4-FFF2-40B4-BE49-F238E27FC236}">
                <a16:creationId xmlns:a16="http://schemas.microsoft.com/office/drawing/2014/main" id="{B685404F-197D-E843-B1CD-56898CA0CAB1}"/>
              </a:ext>
            </a:extLst>
          </p:cNvPr>
          <p:cNvSpPr>
            <a:spLocks noGrp="1"/>
          </p:cNvSpPr>
          <p:nvPr>
            <p:ph idx="1"/>
          </p:nvPr>
        </p:nvSpPr>
        <p:spPr/>
        <p:txBody>
          <a:bodyPr>
            <a:normAutofit/>
          </a:bodyPr>
          <a:lstStyle/>
          <a:p>
            <a:r>
              <a:rPr lang="en-US" sz="2400" dirty="0"/>
              <a:t>The monthly SNAP Benefit amount depends on the number of people in the "SNAP unit" and the monthly income available to meet needs </a:t>
            </a:r>
            <a:r>
              <a:rPr lang="en-US" sz="2400" b="1" dirty="0"/>
              <a:t>after</a:t>
            </a:r>
            <a:r>
              <a:rPr lang="en-US" sz="2400" dirty="0"/>
              <a:t> the caseworker subtracts the allowable deductions (such as rent and utilities) from gross income. The chart below shows the highest monthly benefit by household size. </a:t>
            </a:r>
            <a:r>
              <a:rPr lang="en-US" sz="2400" b="1" dirty="0"/>
              <a:t>Depending on income, this amount could be less.</a:t>
            </a:r>
            <a:endParaRPr lang="en-US" sz="2400" dirty="0"/>
          </a:p>
          <a:p>
            <a:r>
              <a:rPr lang="en-US" sz="2400" dirty="0">
                <a:hlinkClick r:id="rId2"/>
              </a:rPr>
              <a:t>SNAP Program Income and Benefit Amounts (English Version) - DHS 124</a:t>
            </a:r>
            <a:endParaRPr lang="en-US" sz="2400" dirty="0"/>
          </a:p>
          <a:p>
            <a:r>
              <a:rPr lang="en-US" sz="2400" dirty="0">
                <a:hlinkClick r:id="rId3"/>
              </a:rPr>
              <a:t>SNAP Program Income and Benefit Amounts (Spanish Version) - DHS 124S</a:t>
            </a:r>
            <a:br>
              <a:rPr lang="en-US" sz="2400" dirty="0"/>
            </a:br>
            <a:endParaRPr lang="en-US" sz="2400" dirty="0"/>
          </a:p>
        </p:txBody>
      </p:sp>
    </p:spTree>
    <p:extLst>
      <p:ext uri="{BB962C8B-B14F-4D97-AF65-F5344CB8AC3E}">
        <p14:creationId xmlns:p14="http://schemas.microsoft.com/office/powerpoint/2010/main" val="3468400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F73D9-B84A-374D-9117-D22601EE66BD}"/>
              </a:ext>
            </a:extLst>
          </p:cNvPr>
          <p:cNvSpPr>
            <a:spLocks noGrp="1"/>
          </p:cNvSpPr>
          <p:nvPr>
            <p:ph type="title"/>
          </p:nvPr>
        </p:nvSpPr>
        <p:spPr/>
        <p:txBody>
          <a:bodyPr/>
          <a:lstStyle/>
          <a:p>
            <a:r>
              <a:rPr lang="en-US" dirty="0"/>
              <a:t>DRS Vocational Services </a:t>
            </a:r>
          </a:p>
        </p:txBody>
      </p:sp>
      <p:sp>
        <p:nvSpPr>
          <p:cNvPr id="3" name="Content Placeholder 2">
            <a:extLst>
              <a:ext uri="{FF2B5EF4-FFF2-40B4-BE49-F238E27FC236}">
                <a16:creationId xmlns:a16="http://schemas.microsoft.com/office/drawing/2014/main" id="{AFE9A13A-C439-014B-9E93-6955069A9A2A}"/>
              </a:ext>
            </a:extLst>
          </p:cNvPr>
          <p:cNvSpPr>
            <a:spLocks noGrp="1"/>
          </p:cNvSpPr>
          <p:nvPr>
            <p:ph idx="1"/>
          </p:nvPr>
        </p:nvSpPr>
        <p:spPr>
          <a:xfrm>
            <a:off x="1251678" y="1364105"/>
            <a:ext cx="10178322" cy="4515487"/>
          </a:xfrm>
        </p:spPr>
        <p:txBody>
          <a:bodyPr/>
          <a:lstStyle/>
          <a:p>
            <a:pPr marL="0" indent="0">
              <a:buNone/>
            </a:pPr>
            <a:br>
              <a:rPr lang="en-US" dirty="0"/>
            </a:br>
            <a:r>
              <a:rPr lang="en-US" dirty="0"/>
              <a:t>Every state gets money from the federal government to help people with disabilities who want to get or keep a job. The Division of Rehabilitation Services (DRS) uses this money to run the VR program to help people get or keep a job.</a:t>
            </a:r>
          </a:p>
          <a:p>
            <a:pPr marL="0" indent="0">
              <a:buNone/>
            </a:pPr>
            <a:endParaRPr lang="en-US" dirty="0"/>
          </a:p>
          <a:p>
            <a:r>
              <a:rPr lang="en-US" dirty="0"/>
              <a:t>Who Can Qualify for VR Services?</a:t>
            </a:r>
          </a:p>
          <a:p>
            <a:r>
              <a:rPr lang="en-US" dirty="0"/>
              <a:t>You can qualify if you have a disability and need services from DRS to get or keep a job. You do not qualify if your disability makes it too hard for you to work even with VR services. If you do not want to get or keep a job, you don't qualify.</a:t>
            </a:r>
          </a:p>
          <a:p>
            <a:pPr marL="0" indent="0">
              <a:buNone/>
            </a:pPr>
            <a:endParaRPr lang="en-US" dirty="0"/>
          </a:p>
        </p:txBody>
      </p:sp>
    </p:spTree>
    <p:extLst>
      <p:ext uri="{BB962C8B-B14F-4D97-AF65-F5344CB8AC3E}">
        <p14:creationId xmlns:p14="http://schemas.microsoft.com/office/powerpoint/2010/main" val="1703298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4ABC3-490A-4745-8DA2-24F35B6EF540}"/>
              </a:ext>
            </a:extLst>
          </p:cNvPr>
          <p:cNvSpPr>
            <a:spLocks noGrp="1"/>
          </p:cNvSpPr>
          <p:nvPr>
            <p:ph type="title"/>
          </p:nvPr>
        </p:nvSpPr>
        <p:spPr/>
        <p:txBody>
          <a:bodyPr/>
          <a:lstStyle/>
          <a:p>
            <a:r>
              <a:rPr lang="en-US" dirty="0"/>
              <a:t>DRS Vocational Services (VR)</a:t>
            </a:r>
          </a:p>
        </p:txBody>
      </p:sp>
      <p:sp>
        <p:nvSpPr>
          <p:cNvPr id="3" name="Content Placeholder 2">
            <a:extLst>
              <a:ext uri="{FF2B5EF4-FFF2-40B4-BE49-F238E27FC236}">
                <a16:creationId xmlns:a16="http://schemas.microsoft.com/office/drawing/2014/main" id="{705C535D-C705-764C-B250-82B24013D5EA}"/>
              </a:ext>
            </a:extLst>
          </p:cNvPr>
          <p:cNvSpPr>
            <a:spLocks noGrp="1"/>
          </p:cNvSpPr>
          <p:nvPr>
            <p:ph idx="1"/>
          </p:nvPr>
        </p:nvSpPr>
        <p:spPr>
          <a:xfrm>
            <a:off x="1251678" y="1618938"/>
            <a:ext cx="10178322" cy="6493929"/>
          </a:xfrm>
        </p:spPr>
        <p:txBody>
          <a:bodyPr>
            <a:normAutofit fontScale="32500" lnSpcReduction="20000"/>
          </a:bodyPr>
          <a:lstStyle/>
          <a:p>
            <a:r>
              <a:rPr lang="en-US" sz="5600" b="1" dirty="0">
                <a:latin typeface="Arial" panose="020B0604020202020204" pitchFamily="34" charset="0"/>
                <a:cs typeface="Arial" panose="020B0604020202020204" pitchFamily="34" charset="0"/>
              </a:rPr>
              <a:t>What is the purpose of this service?</a:t>
            </a:r>
          </a:p>
          <a:p>
            <a:r>
              <a:rPr lang="en-US" sz="5600" dirty="0">
                <a:latin typeface="Arial" panose="020B0604020202020204" pitchFamily="34" charset="0"/>
                <a:cs typeface="Arial" panose="020B0604020202020204" pitchFamily="34" charset="0"/>
              </a:rPr>
              <a:t>Vocational services helps people with disabilities find and keep jobs. The goal is to help customers find quality employment that pays a living wage and offers a chance for advancement.</a:t>
            </a:r>
          </a:p>
          <a:p>
            <a:r>
              <a:rPr lang="en-US" sz="5600" dirty="0">
                <a:latin typeface="Arial" panose="020B0604020202020204" pitchFamily="34" charset="0"/>
                <a:cs typeface="Arial" panose="020B0604020202020204" pitchFamily="34" charset="0"/>
              </a:rPr>
              <a:t>The staff talks to people about their employment needs and help them find a job or get ready to go to work. They also make sure that people have the supports they need to stay on the job.</a:t>
            </a:r>
          </a:p>
          <a:p>
            <a:r>
              <a:rPr lang="en-US" sz="5600" dirty="0">
                <a:latin typeface="Arial" panose="020B0604020202020204" pitchFamily="34" charset="0"/>
                <a:cs typeface="Arial" panose="020B0604020202020204" pitchFamily="34" charset="0"/>
              </a:rPr>
              <a:t>VR counselors help high school students who have disabilities plan for their futures after high school graduation through our Transition and STEP programs.</a:t>
            </a:r>
          </a:p>
          <a:p>
            <a:r>
              <a:rPr lang="en-US" sz="5600" dirty="0">
                <a:latin typeface="Arial" panose="020B0604020202020204" pitchFamily="34" charset="0"/>
                <a:cs typeface="Arial" panose="020B0604020202020204" pitchFamily="34" charset="0"/>
              </a:rPr>
              <a:t>The Work Incentive Planning and Assistance Program helps people who receive SSDI/SSI benefits understand how working will affect their benefits.</a:t>
            </a:r>
          </a:p>
          <a:p>
            <a:r>
              <a:rPr lang="en-US" sz="5600" dirty="0">
                <a:latin typeface="Arial" panose="020B0604020202020204" pitchFamily="34" charset="0"/>
                <a:cs typeface="Arial" panose="020B0604020202020204" pitchFamily="34" charset="0"/>
              </a:rPr>
              <a:t>The Supported Employment Program (SEP) serves eligible people with significant disabilities who want to go to work and need on-going support services to succeed on the job.</a:t>
            </a:r>
          </a:p>
          <a:p>
            <a:r>
              <a:rPr lang="en-US" sz="5600" dirty="0">
                <a:latin typeface="Arial" panose="020B0604020202020204" pitchFamily="34" charset="0"/>
                <a:cs typeface="Arial" panose="020B0604020202020204" pitchFamily="34" charset="0"/>
              </a:rPr>
              <a:t>How to apply?</a:t>
            </a:r>
          </a:p>
          <a:p>
            <a:r>
              <a:rPr lang="en-US" sz="5600" dirty="0">
                <a:latin typeface="Arial" panose="020B0604020202020204" pitchFamily="34" charset="0"/>
                <a:cs typeface="Arial" panose="020B0604020202020204" pitchFamily="34" charset="0"/>
              </a:rPr>
              <a:t>Use the online </a:t>
            </a:r>
            <a:r>
              <a:rPr lang="en-US" sz="5600" dirty="0">
                <a:latin typeface="Arial" panose="020B0604020202020204" pitchFamily="34" charset="0"/>
                <a:cs typeface="Arial" panose="020B0604020202020204" pitchFamily="34" charset="0"/>
                <a:hlinkClick r:id="rId2"/>
              </a:rPr>
              <a:t>Rehabilitation Services Web Referral</a:t>
            </a:r>
            <a:r>
              <a:rPr lang="en-US" sz="5600" dirty="0">
                <a:latin typeface="Arial" panose="020B0604020202020204" pitchFamily="34" charset="0"/>
                <a:cs typeface="Arial" panose="020B0604020202020204" pitchFamily="34" charset="0"/>
              </a:rPr>
              <a:t> to refer yourself or someone else for services.</a:t>
            </a:r>
          </a:p>
          <a:p>
            <a:pPr marL="0" indent="0">
              <a:buNone/>
            </a:pPr>
            <a:r>
              <a:rPr lang="en-US" sz="5600" dirty="0">
                <a:latin typeface="Arial" panose="020B0604020202020204" pitchFamily="34" charset="0"/>
                <a:cs typeface="Arial" panose="020B0604020202020204" pitchFamily="34" charset="0"/>
              </a:rPr>
              <a:t> Use the </a:t>
            </a:r>
            <a:r>
              <a:rPr lang="en-US" sz="5600" dirty="0">
                <a:latin typeface="Arial" panose="020B0604020202020204" pitchFamily="34" charset="0"/>
                <a:cs typeface="Arial" panose="020B0604020202020204" pitchFamily="34" charset="0"/>
                <a:hlinkClick r:id="rId3"/>
              </a:rPr>
              <a:t>DHS Office Locator</a:t>
            </a:r>
            <a:r>
              <a:rPr lang="en-US" sz="5600" dirty="0">
                <a:latin typeface="Arial" panose="020B0604020202020204" pitchFamily="34" charset="0"/>
                <a:cs typeface="Arial" panose="020B0604020202020204" pitchFamily="34" charset="0"/>
              </a:rPr>
              <a:t> and search for Rehabilitation Services to find the nearest local office or call toll-free: (800) 843-6154 (Voice, English or </a:t>
            </a:r>
            <a:r>
              <a:rPr lang="en-US" sz="5600" dirty="0" err="1">
                <a:latin typeface="Arial" panose="020B0604020202020204" pitchFamily="34" charset="0"/>
                <a:cs typeface="Arial" panose="020B0604020202020204" pitchFamily="34" charset="0"/>
              </a:rPr>
              <a:t>Español</a:t>
            </a:r>
            <a:r>
              <a:rPr lang="en-US" sz="5600" dirty="0">
                <a:latin typeface="Arial" panose="020B0604020202020204" pitchFamily="34" charset="0"/>
                <a:cs typeface="Arial" panose="020B0604020202020204" pitchFamily="34" charset="0"/>
              </a:rPr>
              <a:t>) or (800) 447-6404 (TTY).</a:t>
            </a:r>
          </a:p>
          <a:p>
            <a:pPr marL="0" indent="0">
              <a:buNone/>
            </a:pPr>
            <a:br>
              <a:rPr lang="en-US" sz="5600" dirty="0"/>
            </a:br>
            <a:br>
              <a:rPr lang="en-US" dirty="0"/>
            </a:br>
            <a:br>
              <a:rPr lang="en-US" dirty="0"/>
            </a:br>
            <a:endParaRPr lang="en-US" dirty="0"/>
          </a:p>
        </p:txBody>
      </p:sp>
    </p:spTree>
    <p:extLst>
      <p:ext uri="{BB962C8B-B14F-4D97-AF65-F5344CB8AC3E}">
        <p14:creationId xmlns:p14="http://schemas.microsoft.com/office/powerpoint/2010/main" val="15666684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8BD78-339E-564A-A37E-6661E678C725}"/>
              </a:ext>
            </a:extLst>
          </p:cNvPr>
          <p:cNvSpPr>
            <a:spLocks noGrp="1"/>
          </p:cNvSpPr>
          <p:nvPr>
            <p:ph type="title"/>
          </p:nvPr>
        </p:nvSpPr>
        <p:spPr/>
        <p:txBody>
          <a:bodyPr>
            <a:normAutofit fontScale="90000"/>
          </a:bodyPr>
          <a:lstStyle/>
          <a:p>
            <a:r>
              <a:rPr lang="en-US" dirty="0"/>
              <a:t>Planning for college</a:t>
            </a:r>
            <a:br>
              <a:rPr lang="en-US" dirty="0"/>
            </a:br>
            <a:r>
              <a:rPr lang="en-US" dirty="0"/>
              <a:t>DRS Tuition Assistance</a:t>
            </a:r>
            <a:br>
              <a:rPr lang="en-US" dirty="0"/>
            </a:br>
            <a:r>
              <a:rPr lang="en-US" dirty="0"/>
              <a:t> </a:t>
            </a:r>
          </a:p>
        </p:txBody>
      </p:sp>
      <p:sp>
        <p:nvSpPr>
          <p:cNvPr id="3" name="Content Placeholder 2">
            <a:extLst>
              <a:ext uri="{FF2B5EF4-FFF2-40B4-BE49-F238E27FC236}">
                <a16:creationId xmlns:a16="http://schemas.microsoft.com/office/drawing/2014/main" id="{8B465E7F-47C6-5045-A8B4-A3D1A7774F54}"/>
              </a:ext>
            </a:extLst>
          </p:cNvPr>
          <p:cNvSpPr>
            <a:spLocks noGrp="1"/>
          </p:cNvSpPr>
          <p:nvPr>
            <p:ph idx="1"/>
          </p:nvPr>
        </p:nvSpPr>
        <p:spPr>
          <a:xfrm>
            <a:off x="1251678" y="2286001"/>
            <a:ext cx="10178322" cy="6254884"/>
          </a:xfrm>
        </p:spPr>
        <p:txBody>
          <a:bodyPr>
            <a:normAutofit/>
          </a:bodyPr>
          <a:lstStyle/>
          <a:p>
            <a:r>
              <a:rPr lang="en-US" sz="2900" dirty="0"/>
              <a:t>Your child’s IEP continues and  will now be known as : Individualized Employment Plan</a:t>
            </a:r>
          </a:p>
          <a:p>
            <a:r>
              <a:rPr lang="en-US" sz="2900" dirty="0"/>
              <a:t>DRS has the ability to approve federal Pell Grants for college tuition for people with disabilities. </a:t>
            </a:r>
          </a:p>
          <a:p>
            <a:endParaRPr lang="en-US" sz="2900" dirty="0"/>
          </a:p>
          <a:p>
            <a:endParaRPr lang="en-US" sz="2900" dirty="0"/>
          </a:p>
          <a:p>
            <a:r>
              <a:rPr lang="en-US" sz="2900" dirty="0">
                <a:hlinkClick r:id="rId2"/>
              </a:rPr>
              <a:t>http://www.dhs.state.il.us/onenetlibrary/12/documents/Forms/IL488-2460.pdf</a:t>
            </a:r>
            <a:endParaRPr lang="en-US" sz="2900" dirty="0"/>
          </a:p>
          <a:p>
            <a:endParaRPr lang="en-US" sz="2900" dirty="0"/>
          </a:p>
          <a:p>
            <a:endParaRPr lang="en-US" sz="2900" dirty="0"/>
          </a:p>
          <a:p>
            <a:endParaRPr lang="en-US" sz="2900" dirty="0"/>
          </a:p>
          <a:p>
            <a:endParaRPr lang="en-US" dirty="0"/>
          </a:p>
        </p:txBody>
      </p:sp>
    </p:spTree>
    <p:extLst>
      <p:ext uri="{BB962C8B-B14F-4D97-AF65-F5344CB8AC3E}">
        <p14:creationId xmlns:p14="http://schemas.microsoft.com/office/powerpoint/2010/main" val="2880143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9D6A9-2E2B-9E44-BFC6-64585121A725}"/>
              </a:ext>
            </a:extLst>
          </p:cNvPr>
          <p:cNvSpPr>
            <a:spLocks noGrp="1"/>
          </p:cNvSpPr>
          <p:nvPr>
            <p:ph type="title"/>
          </p:nvPr>
        </p:nvSpPr>
        <p:spPr/>
        <p:txBody>
          <a:bodyPr/>
          <a:lstStyle/>
          <a:p>
            <a:r>
              <a:rPr lang="en-US" dirty="0"/>
              <a:t>Work Incentives</a:t>
            </a:r>
          </a:p>
        </p:txBody>
      </p:sp>
      <p:sp>
        <p:nvSpPr>
          <p:cNvPr id="3" name="Content Placeholder 2">
            <a:extLst>
              <a:ext uri="{FF2B5EF4-FFF2-40B4-BE49-F238E27FC236}">
                <a16:creationId xmlns:a16="http://schemas.microsoft.com/office/drawing/2014/main" id="{49B89259-6250-DF45-8051-0A151329E347}"/>
              </a:ext>
            </a:extLst>
          </p:cNvPr>
          <p:cNvSpPr>
            <a:spLocks noGrp="1"/>
          </p:cNvSpPr>
          <p:nvPr>
            <p:ph idx="1"/>
          </p:nvPr>
        </p:nvSpPr>
        <p:spPr>
          <a:xfrm>
            <a:off x="1251678" y="2286001"/>
            <a:ext cx="10178322" cy="5943599"/>
          </a:xfrm>
        </p:spPr>
        <p:txBody>
          <a:bodyPr>
            <a:normAutofit/>
          </a:bodyPr>
          <a:lstStyle/>
          <a:p>
            <a:r>
              <a:rPr lang="en-US" b="1" dirty="0"/>
              <a:t>What is a Work Incentive?</a:t>
            </a:r>
            <a:endParaRPr lang="en-US" dirty="0"/>
          </a:p>
          <a:p>
            <a:r>
              <a:rPr lang="en-US" dirty="0"/>
              <a:t>Special rules make it possible for people with disabilities receiving Social Security or Supplemental Security Income (SSI) to work and still receive monthly payments and Medicare or Medicaid. Social Security calls these rules "work incentives." Below are the rules that apply under each program.</a:t>
            </a:r>
          </a:p>
          <a:p>
            <a:endParaRPr lang="en-US" b="1" dirty="0"/>
          </a:p>
          <a:p>
            <a:r>
              <a:rPr lang="en-US" b="1" dirty="0"/>
              <a:t>What is the Ticket to Work Program?</a:t>
            </a:r>
          </a:p>
          <a:p>
            <a:pPr marL="0" indent="0">
              <a:buNone/>
            </a:pPr>
            <a:endParaRPr lang="en-US" dirty="0"/>
          </a:p>
          <a:p>
            <a:r>
              <a:rPr lang="en-US" dirty="0"/>
              <a:t>Social Security's Ticket to Work Program supports career development for Social Security disability beneficiaries aged 18 through 64 who want to work. The Ticket to Work Program is free and voluntary. The Ticket to Work Program helps people with disabilities progress toward financial independence.</a:t>
            </a:r>
          </a:p>
          <a:p>
            <a:r>
              <a:rPr lang="en-US" dirty="0"/>
              <a:t>In order to be eligible for SSDI benefits you have to work ten quarters consecutively.</a:t>
            </a:r>
            <a:br>
              <a:rPr lang="en-US" dirty="0"/>
            </a:br>
            <a:br>
              <a:rPr lang="en-US" dirty="0"/>
            </a:br>
            <a:endParaRPr lang="en-US" dirty="0"/>
          </a:p>
        </p:txBody>
      </p:sp>
    </p:spTree>
    <p:extLst>
      <p:ext uri="{BB962C8B-B14F-4D97-AF65-F5344CB8AC3E}">
        <p14:creationId xmlns:p14="http://schemas.microsoft.com/office/powerpoint/2010/main" val="1499755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36B9A-9BD5-FC48-9D35-A34C2F3AC7F1}"/>
              </a:ext>
            </a:extLst>
          </p:cNvPr>
          <p:cNvSpPr>
            <a:spLocks noGrp="1"/>
          </p:cNvSpPr>
          <p:nvPr>
            <p:ph type="title"/>
          </p:nvPr>
        </p:nvSpPr>
        <p:spPr/>
        <p:txBody>
          <a:bodyPr/>
          <a:lstStyle/>
          <a:p>
            <a:r>
              <a:rPr lang="en-US" dirty="0"/>
              <a:t>Working while receiving benefits </a:t>
            </a:r>
          </a:p>
        </p:txBody>
      </p:sp>
      <p:sp>
        <p:nvSpPr>
          <p:cNvPr id="3" name="Content Placeholder 2">
            <a:extLst>
              <a:ext uri="{FF2B5EF4-FFF2-40B4-BE49-F238E27FC236}">
                <a16:creationId xmlns:a16="http://schemas.microsoft.com/office/drawing/2014/main" id="{C3132CDA-BA4A-834D-932D-11785E2E72F7}"/>
              </a:ext>
            </a:extLst>
          </p:cNvPr>
          <p:cNvSpPr>
            <a:spLocks noGrp="1"/>
          </p:cNvSpPr>
          <p:nvPr>
            <p:ph idx="1"/>
          </p:nvPr>
        </p:nvSpPr>
        <p:spPr>
          <a:xfrm>
            <a:off x="1251678" y="2286001"/>
            <a:ext cx="10178322" cy="5262663"/>
          </a:xfrm>
        </p:spPr>
        <p:txBody>
          <a:bodyPr>
            <a:normAutofit/>
          </a:bodyPr>
          <a:lstStyle/>
          <a:p>
            <a:r>
              <a:rPr lang="en-US" dirty="0"/>
              <a:t>How much can I earn while still receiving disability benefits?</a:t>
            </a:r>
          </a:p>
          <a:p>
            <a:pPr fontAlgn="base"/>
            <a:r>
              <a:rPr lang="en-US" b="1" dirty="0"/>
              <a:t>Substantial Gainful Activity (SGA)</a:t>
            </a:r>
            <a:endParaRPr lang="en-US" dirty="0"/>
          </a:p>
          <a:p>
            <a:pPr fontAlgn="base"/>
            <a:r>
              <a:rPr lang="en-US" dirty="0"/>
              <a:t>The SGA amount for persons with disabilities other than blindness is </a:t>
            </a:r>
            <a:r>
              <a:rPr lang="en-US" b="1" dirty="0"/>
              <a:t>$1,310 per month in 2021</a:t>
            </a:r>
            <a:r>
              <a:rPr lang="en-US" dirty="0"/>
              <a:t>.</a:t>
            </a:r>
          </a:p>
          <a:p>
            <a:pPr fontAlgn="base"/>
            <a:r>
              <a:rPr lang="en-US" dirty="0"/>
              <a:t>For persons who are blind, the amount of earnings that indicate SGA is </a:t>
            </a:r>
            <a:r>
              <a:rPr lang="en-US" b="1" dirty="0"/>
              <a:t>$2,190 per month in 2021</a:t>
            </a:r>
            <a:r>
              <a:rPr lang="en-US" dirty="0"/>
              <a:t>. Further information is available in the section </a:t>
            </a:r>
            <a:r>
              <a:rPr lang="en-US" dirty="0">
                <a:hlinkClick r:id="rId3"/>
              </a:rPr>
              <a:t>How We Decide If You Are Disabled.</a:t>
            </a:r>
            <a:endParaRPr lang="en-US" dirty="0"/>
          </a:p>
          <a:p>
            <a:pPr fontAlgn="base"/>
            <a:r>
              <a:rPr lang="en-US" b="1" dirty="0"/>
              <a:t>Trial Work Period (TWP) Months</a:t>
            </a:r>
            <a:endParaRPr lang="en-US" dirty="0"/>
          </a:p>
          <a:p>
            <a:pPr fontAlgn="base"/>
            <a:r>
              <a:rPr lang="en-US" dirty="0"/>
              <a:t>The monthly earnings amount that we use to determine if a month counts as a TWP month is</a:t>
            </a:r>
            <a:r>
              <a:rPr lang="en-US" b="1" dirty="0"/>
              <a:t> $940 per month in 2021</a:t>
            </a:r>
            <a:r>
              <a:rPr lang="en-US" dirty="0"/>
              <a:t>. Details on the TWP are in the section </a:t>
            </a:r>
            <a:r>
              <a:rPr lang="en-US" dirty="0">
                <a:hlinkClick r:id="rId4"/>
              </a:rPr>
              <a:t>Trial Work Period</a:t>
            </a:r>
            <a:r>
              <a:rPr lang="en-US" dirty="0"/>
              <a:t>.</a:t>
            </a:r>
          </a:p>
          <a:p>
            <a:br>
              <a:rPr lang="en-US" dirty="0"/>
            </a:br>
            <a:endParaRPr lang="en-US" dirty="0"/>
          </a:p>
        </p:txBody>
      </p:sp>
    </p:spTree>
    <p:extLst>
      <p:ext uri="{BB962C8B-B14F-4D97-AF65-F5344CB8AC3E}">
        <p14:creationId xmlns:p14="http://schemas.microsoft.com/office/powerpoint/2010/main" val="3755265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C8F7E-F74A-B44F-8B42-1435BDEF2219}"/>
              </a:ext>
            </a:extLst>
          </p:cNvPr>
          <p:cNvSpPr>
            <a:spLocks noGrp="1"/>
          </p:cNvSpPr>
          <p:nvPr>
            <p:ph type="title"/>
          </p:nvPr>
        </p:nvSpPr>
        <p:spPr/>
        <p:txBody>
          <a:bodyPr/>
          <a:lstStyle/>
          <a:p>
            <a:r>
              <a:rPr lang="en-US" dirty="0"/>
              <a:t>PACE Paratransit</a:t>
            </a:r>
          </a:p>
        </p:txBody>
      </p:sp>
      <p:sp>
        <p:nvSpPr>
          <p:cNvPr id="3" name="Content Placeholder 2">
            <a:extLst>
              <a:ext uri="{FF2B5EF4-FFF2-40B4-BE49-F238E27FC236}">
                <a16:creationId xmlns:a16="http://schemas.microsoft.com/office/drawing/2014/main" id="{1C9A571B-159C-ED4B-8EA9-E0C92E8CA84E}"/>
              </a:ext>
            </a:extLst>
          </p:cNvPr>
          <p:cNvSpPr>
            <a:spLocks noGrp="1"/>
          </p:cNvSpPr>
          <p:nvPr>
            <p:ph idx="1"/>
          </p:nvPr>
        </p:nvSpPr>
        <p:spPr>
          <a:xfrm>
            <a:off x="1251678" y="1394085"/>
            <a:ext cx="10178322" cy="6329677"/>
          </a:xfrm>
        </p:spPr>
        <p:txBody>
          <a:bodyPr>
            <a:normAutofit fontScale="77500" lnSpcReduction="20000"/>
          </a:bodyPr>
          <a:lstStyle/>
          <a:p>
            <a:r>
              <a:rPr lang="en-US" sz="2600" dirty="0"/>
              <a:t>Pace operates a fixed route bus system which is entirely </a:t>
            </a:r>
            <a:r>
              <a:rPr lang="en-US" sz="2600" b="1" dirty="0"/>
              <a:t>accessible to people with disabilities</a:t>
            </a:r>
            <a:r>
              <a:rPr lang="en-US" sz="2600" dirty="0"/>
              <a:t> and our sister agencies--CTA and Metra--offer accessible transit service as well. For senior citizens and people with disabilities, fixed route is a less expensive way to get around your community and gives you the freedom to travel without arranging a ride in advance. The Regional Transportation Authority offers a </a:t>
            </a:r>
            <a:r>
              <a:rPr lang="en-US" sz="2600" b="1" dirty="0"/>
              <a:t>training program </a:t>
            </a:r>
            <a:r>
              <a:rPr lang="en-US" sz="2600" dirty="0"/>
              <a:t>for those who wish to learn how to ride fixed route.</a:t>
            </a:r>
          </a:p>
          <a:p>
            <a:endParaRPr lang="en-US" sz="2600" dirty="0"/>
          </a:p>
          <a:p>
            <a:r>
              <a:rPr lang="en-US" sz="2600" dirty="0"/>
              <a:t>You must live within ¾ of a mile of a regularly scheduled Pace bus route.</a:t>
            </a:r>
          </a:p>
          <a:p>
            <a:endParaRPr lang="en-US" sz="2600" dirty="0"/>
          </a:p>
          <a:p>
            <a:r>
              <a:rPr lang="en-US" sz="2600" dirty="0"/>
              <a:t>Most townships also have transportation services for people with disabilities and seniors.</a:t>
            </a:r>
          </a:p>
          <a:p>
            <a:endParaRPr lang="en-US" sz="2600" dirty="0"/>
          </a:p>
          <a:p>
            <a:r>
              <a:rPr lang="en-US" sz="2600" b="1" cap="all" dirty="0">
                <a:hlinkClick r:id="rId2"/>
              </a:rPr>
              <a:t>https://www.pacebus.com/sites/default/files/2021-09/ADA%20Combo%20English%209-3-21.pdf</a:t>
            </a:r>
          </a:p>
          <a:p>
            <a:r>
              <a:rPr lang="en-US" sz="2600" b="1" cap="all" dirty="0">
                <a:hlinkClick r:id="rId2"/>
              </a:rPr>
              <a:t>PaceBus.com/ada</a:t>
            </a:r>
          </a:p>
          <a:p>
            <a:endParaRPr lang="en-US" sz="2600" b="1" cap="all" dirty="0">
              <a:hlinkClick r:id="rId2"/>
            </a:endParaRPr>
          </a:p>
          <a:p>
            <a:pPr marL="0" indent="0">
              <a:buNone/>
            </a:pPr>
            <a:endParaRPr lang="en-US" sz="2600" b="1" cap="all" dirty="0">
              <a:hlinkClick r:id="rId2"/>
            </a:endParaRPr>
          </a:p>
          <a:p>
            <a:endParaRPr lang="en-US" sz="2600" b="1" cap="all" dirty="0">
              <a:hlinkClick r:id="rId2"/>
            </a:endParaRPr>
          </a:p>
          <a:p>
            <a:pPr marL="0" indent="0">
              <a:buNone/>
            </a:pPr>
            <a:br>
              <a:rPr lang="en-US" sz="2600" b="1" cap="all" dirty="0">
                <a:hlinkClick r:id="rId2"/>
              </a:rPr>
            </a:br>
            <a:endParaRPr lang="en-US" sz="2600" dirty="0"/>
          </a:p>
          <a:p>
            <a:endParaRPr lang="en-US" dirty="0"/>
          </a:p>
        </p:txBody>
      </p:sp>
    </p:spTree>
    <p:extLst>
      <p:ext uri="{BB962C8B-B14F-4D97-AF65-F5344CB8AC3E}">
        <p14:creationId xmlns:p14="http://schemas.microsoft.com/office/powerpoint/2010/main" val="3075574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6AF41-3BC5-0A4F-9779-1BAE87B890DD}"/>
              </a:ext>
            </a:extLst>
          </p:cNvPr>
          <p:cNvSpPr>
            <a:spLocks noGrp="1"/>
          </p:cNvSpPr>
          <p:nvPr>
            <p:ph type="title"/>
          </p:nvPr>
        </p:nvSpPr>
        <p:spPr/>
        <p:txBody>
          <a:bodyPr>
            <a:normAutofit fontScale="90000"/>
          </a:bodyPr>
          <a:lstStyle/>
          <a:p>
            <a:r>
              <a:rPr lang="en-US" dirty="0"/>
              <a:t>Benefits my disabled child may be eligible for (When and why to apply)</a:t>
            </a:r>
            <a:br>
              <a:rPr lang="en-US" dirty="0"/>
            </a:br>
            <a:endParaRPr lang="en-US" dirty="0"/>
          </a:p>
        </p:txBody>
      </p:sp>
      <p:sp>
        <p:nvSpPr>
          <p:cNvPr id="3" name="Content Placeholder 2">
            <a:extLst>
              <a:ext uri="{FF2B5EF4-FFF2-40B4-BE49-F238E27FC236}">
                <a16:creationId xmlns:a16="http://schemas.microsoft.com/office/drawing/2014/main" id="{C0314530-D512-C84E-9739-8D60970816E6}"/>
              </a:ext>
            </a:extLst>
          </p:cNvPr>
          <p:cNvSpPr>
            <a:spLocks noGrp="1"/>
          </p:cNvSpPr>
          <p:nvPr>
            <p:ph idx="1"/>
          </p:nvPr>
        </p:nvSpPr>
        <p:spPr/>
        <p:txBody>
          <a:bodyPr>
            <a:normAutofit fontScale="92500" lnSpcReduction="20000"/>
          </a:bodyPr>
          <a:lstStyle/>
          <a:p>
            <a:r>
              <a:rPr lang="en-US" sz="3200" dirty="0"/>
              <a:t> Today we will be discussing…</a:t>
            </a:r>
          </a:p>
          <a:p>
            <a:pPr marL="0" indent="0">
              <a:buNone/>
            </a:pPr>
            <a:endParaRPr lang="en-US" sz="3200" dirty="0"/>
          </a:p>
          <a:p>
            <a:r>
              <a:rPr lang="en-US" dirty="0"/>
              <a:t>Navigating Disabilities services can be tricky.  We are here to help!</a:t>
            </a:r>
          </a:p>
          <a:p>
            <a:pPr marL="0" indent="0">
              <a:buNone/>
            </a:pPr>
            <a:endParaRPr lang="en-US" dirty="0"/>
          </a:p>
          <a:p>
            <a:r>
              <a:rPr lang="en-US" dirty="0"/>
              <a:t>What is the Department of Rehabilitation Services (DRS)? </a:t>
            </a:r>
          </a:p>
          <a:p>
            <a:endParaRPr lang="en-US" dirty="0"/>
          </a:p>
          <a:p>
            <a:r>
              <a:rPr lang="en-US" dirty="0"/>
              <a:t>What is Prioritization of Urgency For Need for Services. (PUNS)?</a:t>
            </a:r>
          </a:p>
          <a:p>
            <a:pPr marL="0" indent="0">
              <a:buNone/>
            </a:pPr>
            <a:endParaRPr lang="en-US" dirty="0"/>
          </a:p>
          <a:p>
            <a:r>
              <a:rPr lang="en-US" dirty="0"/>
              <a:t>What is Home based services?</a:t>
            </a:r>
          </a:p>
          <a:p>
            <a:endParaRPr lang="en-US" dirty="0"/>
          </a:p>
          <a:p>
            <a:endParaRPr lang="en-US" dirty="0"/>
          </a:p>
          <a:p>
            <a:endParaRPr lang="en-US" dirty="0"/>
          </a:p>
        </p:txBody>
      </p:sp>
    </p:spTree>
    <p:extLst>
      <p:ext uri="{BB962C8B-B14F-4D97-AF65-F5344CB8AC3E}">
        <p14:creationId xmlns:p14="http://schemas.microsoft.com/office/powerpoint/2010/main" val="17555606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AA2B8-415E-B545-A2B3-3CE696C3A33B}"/>
              </a:ext>
            </a:extLst>
          </p:cNvPr>
          <p:cNvSpPr>
            <a:spLocks noGrp="1"/>
          </p:cNvSpPr>
          <p:nvPr>
            <p:ph type="title"/>
          </p:nvPr>
        </p:nvSpPr>
        <p:spPr/>
        <p:txBody>
          <a:bodyPr/>
          <a:lstStyle/>
          <a:p>
            <a:r>
              <a:rPr lang="en-US" dirty="0"/>
              <a:t>Additional items</a:t>
            </a:r>
          </a:p>
        </p:txBody>
      </p:sp>
      <p:sp>
        <p:nvSpPr>
          <p:cNvPr id="3" name="Content Placeholder 2">
            <a:extLst>
              <a:ext uri="{FF2B5EF4-FFF2-40B4-BE49-F238E27FC236}">
                <a16:creationId xmlns:a16="http://schemas.microsoft.com/office/drawing/2014/main" id="{1AFCA6C9-9B23-0D4D-9999-5609CC479DE7}"/>
              </a:ext>
            </a:extLst>
          </p:cNvPr>
          <p:cNvSpPr>
            <a:spLocks noGrp="1"/>
          </p:cNvSpPr>
          <p:nvPr>
            <p:ph idx="1"/>
          </p:nvPr>
        </p:nvSpPr>
        <p:spPr/>
        <p:txBody>
          <a:bodyPr/>
          <a:lstStyle/>
          <a:p>
            <a:r>
              <a:rPr lang="en-US" dirty="0"/>
              <a:t>Special Needs Trust  </a:t>
            </a:r>
          </a:p>
          <a:p>
            <a:r>
              <a:rPr lang="en-US" dirty="0"/>
              <a:t>Illinois Able Account     </a:t>
            </a:r>
            <a:r>
              <a:rPr lang="en-US" dirty="0">
                <a:hlinkClick r:id="rId2"/>
              </a:rPr>
              <a:t>https://illinoisable.com</a:t>
            </a:r>
            <a:endParaRPr lang="en-US" dirty="0"/>
          </a:p>
          <a:p>
            <a:endParaRPr lang="en-US" dirty="0"/>
          </a:p>
          <a:p>
            <a:endParaRPr lang="en-US" dirty="0"/>
          </a:p>
        </p:txBody>
      </p:sp>
    </p:spTree>
    <p:extLst>
      <p:ext uri="{BB962C8B-B14F-4D97-AF65-F5344CB8AC3E}">
        <p14:creationId xmlns:p14="http://schemas.microsoft.com/office/powerpoint/2010/main" val="1174306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1D-CEE3-3544-9E7A-24A7730E213D}"/>
              </a:ext>
            </a:extLst>
          </p:cNvPr>
          <p:cNvSpPr>
            <a:spLocks noGrp="1"/>
          </p:cNvSpPr>
          <p:nvPr>
            <p:ph type="title"/>
          </p:nvPr>
        </p:nvSpPr>
        <p:spPr/>
        <p:txBody>
          <a:bodyPr/>
          <a:lstStyle/>
          <a:p>
            <a:r>
              <a:rPr lang="en-US" dirty="0"/>
              <a:t>Which PROGRAM IS right for your child? </a:t>
            </a:r>
          </a:p>
        </p:txBody>
      </p:sp>
      <p:sp>
        <p:nvSpPr>
          <p:cNvPr id="3" name="Content Placeholder 2">
            <a:extLst>
              <a:ext uri="{FF2B5EF4-FFF2-40B4-BE49-F238E27FC236}">
                <a16:creationId xmlns:a16="http://schemas.microsoft.com/office/drawing/2014/main" id="{401BE96D-ADDA-E645-BCCA-FC228ECD3C24}"/>
              </a:ext>
            </a:extLst>
          </p:cNvPr>
          <p:cNvSpPr>
            <a:spLocks noGrp="1"/>
          </p:cNvSpPr>
          <p:nvPr>
            <p:ph idx="1"/>
          </p:nvPr>
        </p:nvSpPr>
        <p:spPr>
          <a:xfrm>
            <a:off x="1061178" y="1823359"/>
            <a:ext cx="10178322" cy="6962930"/>
          </a:xfrm>
        </p:spPr>
        <p:txBody>
          <a:bodyPr vert="horz" lIns="91440" tIns="45720" rIns="91440" bIns="45720" rtlCol="0" anchor="t">
            <a:normAutofit fontScale="32500" lnSpcReduction="20000"/>
          </a:bodyPr>
          <a:lstStyle/>
          <a:p>
            <a:endParaRPr lang="en-US" dirty="0"/>
          </a:p>
          <a:p>
            <a:r>
              <a:rPr lang="en-US" sz="5600" dirty="0"/>
              <a:t>People with disabilities are fortunate to have services available to them.</a:t>
            </a:r>
          </a:p>
          <a:p>
            <a:r>
              <a:rPr lang="en-US" sz="5600" dirty="0"/>
              <a:t>There are 2 programs available.  An individual may only be enrolled in 1 of these programs.</a:t>
            </a:r>
          </a:p>
          <a:p>
            <a:r>
              <a:rPr lang="en-US" sz="5600" dirty="0"/>
              <a:t>Both programs have pros and cons.</a:t>
            </a:r>
          </a:p>
          <a:p>
            <a:r>
              <a:rPr lang="en-US" sz="5600" b="1" dirty="0"/>
              <a:t>Programs:</a:t>
            </a:r>
          </a:p>
          <a:p>
            <a:r>
              <a:rPr lang="en-US" sz="5600" dirty="0"/>
              <a:t>1</a:t>
            </a:r>
            <a:r>
              <a:rPr lang="en-US" sz="5600" b="1" dirty="0"/>
              <a:t>.  PUNS </a:t>
            </a:r>
            <a:r>
              <a:rPr lang="en-US" sz="5600" dirty="0"/>
              <a:t>– Prioritization of Urgency of Need for Services</a:t>
            </a:r>
          </a:p>
          <a:p>
            <a:endParaRPr lang="en-US" sz="5600" dirty="0"/>
          </a:p>
          <a:p>
            <a:r>
              <a:rPr lang="en-US" sz="5600" dirty="0"/>
              <a:t>Apply for PUNS NOW</a:t>
            </a:r>
          </a:p>
          <a:p>
            <a:r>
              <a:rPr lang="en-US" sz="5600" dirty="0"/>
              <a:t>Puns is for all people with developmental disabilities.</a:t>
            </a:r>
          </a:p>
          <a:p>
            <a:r>
              <a:rPr lang="en-US" sz="5600" dirty="0"/>
              <a:t>Puns is for everyone who may need help from the government to pay for developmental disability services now and in the future.</a:t>
            </a:r>
          </a:p>
          <a:p>
            <a:r>
              <a:rPr lang="en-US" sz="5600" dirty="0"/>
              <a:t>To get on the PUNS list, one must have a developmental disability (DD). The Independent Service Coordination Agency (ISC) will determine eligibility.</a:t>
            </a:r>
          </a:p>
          <a:p>
            <a:pPr fontAlgn="base"/>
            <a:r>
              <a:rPr lang="en-US" sz="6000" dirty="0"/>
              <a:t> PUNS is the first step toward getting services in Illinois.</a:t>
            </a:r>
          </a:p>
          <a:p>
            <a:pPr marL="0" indent="0" fontAlgn="base">
              <a:buNone/>
            </a:pPr>
            <a:r>
              <a:rPr lang="en-US" sz="6000" dirty="0"/>
              <a:t>     If you are not on the PUNS list, you are not on the waiting list for services.</a:t>
            </a:r>
            <a:endParaRPr lang="en-US" sz="5600" dirty="0"/>
          </a:p>
          <a:p>
            <a:r>
              <a:rPr lang="en-US" sz="5600" dirty="0"/>
              <a:t>Apply for PUNS immediately in order to be considered and be on the list.</a:t>
            </a:r>
          </a:p>
          <a:p>
            <a:r>
              <a:rPr lang="en-US" sz="5600" dirty="0"/>
              <a:t>To get someone on the PUNS list, a date for a PUNS interview needs to be arranged with the local Independent Service Coordination Agency (ISC). The ISC is the “doorway” to PUNS and funding for DD Waiver services. Questions about the individual and his/her needs are part of the PUNS enrolment process. </a:t>
            </a:r>
            <a:r>
              <a:rPr lang="en-US" sz="5600" dirty="0">
                <a:hlinkClick r:id="rId2"/>
              </a:rPr>
              <a:t>https://www.dhs.state.il.us/page.espx?module=12</a:t>
            </a:r>
            <a:endParaRPr lang="en-US" sz="5600" dirty="0"/>
          </a:p>
          <a:p>
            <a:r>
              <a:rPr lang="en-US" sz="5600" dirty="0"/>
              <a:t>Don’t forget to update the PUNS form every year. Only those who have completed the PUNS - and keep it updated - have a chance to be “selected” to receive services. </a:t>
            </a:r>
          </a:p>
          <a:p>
            <a:endParaRPr lang="en-US" sz="5600" dirty="0"/>
          </a:p>
        </p:txBody>
      </p:sp>
    </p:spTree>
    <p:extLst>
      <p:ext uri="{BB962C8B-B14F-4D97-AF65-F5344CB8AC3E}">
        <p14:creationId xmlns:p14="http://schemas.microsoft.com/office/powerpoint/2010/main" val="673034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E04C-B959-304F-B4BF-75802598382C}"/>
              </a:ext>
            </a:extLst>
          </p:cNvPr>
          <p:cNvSpPr>
            <a:spLocks noGrp="1"/>
          </p:cNvSpPr>
          <p:nvPr>
            <p:ph type="title"/>
          </p:nvPr>
        </p:nvSpPr>
        <p:spPr/>
        <p:txBody>
          <a:bodyPr/>
          <a:lstStyle/>
          <a:p>
            <a:r>
              <a:rPr lang="en-US" dirty="0"/>
              <a:t>PUNS cont’d</a:t>
            </a:r>
          </a:p>
        </p:txBody>
      </p:sp>
      <p:sp>
        <p:nvSpPr>
          <p:cNvPr id="3" name="Content Placeholder 2">
            <a:extLst>
              <a:ext uri="{FF2B5EF4-FFF2-40B4-BE49-F238E27FC236}">
                <a16:creationId xmlns:a16="http://schemas.microsoft.com/office/drawing/2014/main" id="{EEC7F11A-33E4-6744-AE63-0A1CF67C1B9C}"/>
              </a:ext>
            </a:extLst>
          </p:cNvPr>
          <p:cNvSpPr>
            <a:spLocks noGrp="1"/>
          </p:cNvSpPr>
          <p:nvPr>
            <p:ph idx="1"/>
          </p:nvPr>
        </p:nvSpPr>
        <p:spPr>
          <a:xfrm>
            <a:off x="1251678" y="1206230"/>
            <a:ext cx="10178322" cy="10525327"/>
          </a:xfrm>
        </p:spPr>
        <p:txBody>
          <a:bodyPr>
            <a:normAutofit fontScale="25000" lnSpcReduction="20000"/>
          </a:bodyPr>
          <a:lstStyle/>
          <a:p>
            <a:pPr marL="0" indent="0" fontAlgn="base">
              <a:buNone/>
            </a:pPr>
            <a:endParaRPr lang="en-US" sz="5600" dirty="0"/>
          </a:p>
          <a:p>
            <a:pPr marL="0" indent="0" fontAlgn="base">
              <a:buNone/>
            </a:pPr>
            <a:r>
              <a:rPr lang="en-US" sz="7200" b="1" dirty="0"/>
              <a:t>PUNS Categories</a:t>
            </a:r>
            <a:r>
              <a:rPr lang="en-US" sz="7200" dirty="0"/>
              <a:t>:</a:t>
            </a:r>
          </a:p>
          <a:p>
            <a:pPr fontAlgn="base"/>
            <a:endParaRPr lang="en-US" sz="7200" dirty="0"/>
          </a:p>
          <a:p>
            <a:r>
              <a:rPr lang="en-US" sz="7200" dirty="0"/>
              <a:t> Emergency - You need immediate services</a:t>
            </a:r>
          </a:p>
          <a:p>
            <a:endParaRPr lang="en-US" sz="7200" dirty="0"/>
          </a:p>
          <a:p>
            <a:r>
              <a:rPr lang="en-US" sz="7200" dirty="0"/>
              <a:t> Critical - You will need services within 1 year</a:t>
            </a:r>
          </a:p>
          <a:p>
            <a:pPr marL="0" indent="0">
              <a:buNone/>
            </a:pPr>
            <a:endParaRPr lang="en-US" sz="7200" dirty="0"/>
          </a:p>
          <a:p>
            <a:pPr marL="0" indent="0">
              <a:buNone/>
            </a:pPr>
            <a:r>
              <a:rPr lang="en-US" sz="7200" dirty="0"/>
              <a:t>•   Planning - You will need services in 1 to 5 years</a:t>
            </a:r>
            <a:br>
              <a:rPr lang="en-US" sz="7200" dirty="0"/>
            </a:br>
            <a:endParaRPr lang="en-US" sz="7200" dirty="0"/>
          </a:p>
          <a:p>
            <a:pPr marL="0" indent="0" fontAlgn="base">
              <a:buNone/>
            </a:pPr>
            <a:r>
              <a:rPr lang="en-US" sz="7200" dirty="0"/>
              <a:t>To find your ISC,   Independent Service Coordination Agency , you can call Illinois Life Span at 1-800-588-7002.  You can also</a:t>
            </a:r>
            <a:br>
              <a:rPr lang="en-US" sz="7200" dirty="0"/>
            </a:br>
            <a:r>
              <a:rPr lang="en-US" sz="7200" dirty="0"/>
              <a:t> call DHS at 1-888-DD-PLANS.</a:t>
            </a:r>
            <a:br>
              <a:rPr lang="en-US" sz="7200" dirty="0"/>
            </a:br>
            <a:endParaRPr lang="en-US" sz="7200" dirty="0"/>
          </a:p>
          <a:p>
            <a:pPr marL="0" indent="0" fontAlgn="base">
              <a:buNone/>
            </a:pPr>
            <a:r>
              <a:rPr lang="en-US" sz="7200" dirty="0"/>
              <a:t> When your PUNS survey is done, you are on the list. This doesn’t mean that you</a:t>
            </a:r>
            <a:br>
              <a:rPr lang="en-US" sz="7200" dirty="0"/>
            </a:br>
            <a:r>
              <a:rPr lang="en-US" sz="7200" dirty="0"/>
              <a:t> will get the services you need. It just means that you have made the first step.</a:t>
            </a:r>
            <a:br>
              <a:rPr lang="en-US" sz="7200" dirty="0"/>
            </a:br>
            <a:r>
              <a:rPr lang="en-US" sz="7200" dirty="0"/>
              <a:t> </a:t>
            </a:r>
          </a:p>
          <a:p>
            <a:pPr marL="0" indent="0" fontAlgn="base">
              <a:buNone/>
            </a:pPr>
            <a:r>
              <a:rPr lang="en-US" sz="7200" b="1" dirty="0"/>
              <a:t>Some of the services that PUNS provides:</a:t>
            </a:r>
            <a:br>
              <a:rPr lang="en-US" sz="7200" b="1" dirty="0"/>
            </a:br>
            <a:endParaRPr lang="en-US" sz="7200" b="1" dirty="0"/>
          </a:p>
          <a:p>
            <a:pPr fontAlgn="base"/>
            <a:r>
              <a:rPr lang="en-US" sz="7200" dirty="0"/>
              <a:t> In-Home Supports</a:t>
            </a:r>
            <a:br>
              <a:rPr lang="en-US" sz="7200" dirty="0"/>
            </a:br>
            <a:endParaRPr lang="en-US" sz="7200" dirty="0"/>
          </a:p>
          <a:p>
            <a:pPr fontAlgn="base"/>
            <a:r>
              <a:rPr lang="en-US" sz="7200" dirty="0"/>
              <a:t> Respite Care</a:t>
            </a:r>
            <a:br>
              <a:rPr lang="en-US" sz="7200" dirty="0"/>
            </a:br>
            <a:endParaRPr lang="en-US" sz="7200" dirty="0"/>
          </a:p>
          <a:p>
            <a:pPr fontAlgn="base"/>
            <a:r>
              <a:rPr lang="en-US" sz="7200" dirty="0"/>
              <a:t> Job Coaches</a:t>
            </a:r>
            <a:br>
              <a:rPr lang="en-US" sz="7200" dirty="0"/>
            </a:br>
            <a:endParaRPr lang="en-US" sz="7200" dirty="0"/>
          </a:p>
          <a:p>
            <a:pPr fontAlgn="base"/>
            <a:r>
              <a:rPr lang="en-US" sz="7200" dirty="0"/>
              <a:t> Group Homes</a:t>
            </a:r>
            <a:br>
              <a:rPr lang="en-US" sz="7200" dirty="0"/>
            </a:br>
            <a:endParaRPr lang="en-US" sz="7200" dirty="0"/>
          </a:p>
          <a:p>
            <a:pPr fontAlgn="base"/>
            <a:r>
              <a:rPr lang="en-US" sz="7200" dirty="0"/>
              <a:t> And many others</a:t>
            </a:r>
            <a:br>
              <a:rPr lang="en-US" sz="7200" dirty="0"/>
            </a:br>
            <a:endParaRPr lang="en-US" sz="7200" dirty="0"/>
          </a:p>
          <a:p>
            <a:pPr marL="0" indent="0" fontAlgn="base">
              <a:buNone/>
            </a:pPr>
            <a:r>
              <a:rPr lang="en-US" sz="7200" dirty="0"/>
              <a:t> There is not enough money to give everyone in Illinois the services they need. Right now, many people are working on a fair way to choose who gets services.</a:t>
            </a:r>
            <a:br>
              <a:rPr lang="en-US" sz="7200" dirty="0"/>
            </a:br>
            <a:endParaRPr lang="en-US" sz="7200" dirty="0"/>
          </a:p>
          <a:p>
            <a:pPr marL="0" indent="0" fontAlgn="base">
              <a:buNone/>
            </a:pPr>
            <a:r>
              <a:rPr lang="en-US" sz="7200" dirty="0"/>
              <a:t>If you have questions or need help, you can call Illinois Life Span at 1-800-588- 7002 or visit the website</a:t>
            </a:r>
          </a:p>
          <a:p>
            <a:pPr marL="0" indent="0" fontAlgn="base">
              <a:buNone/>
            </a:pPr>
            <a:r>
              <a:rPr lang="en-US" sz="7200" dirty="0"/>
              <a:t>   </a:t>
            </a:r>
            <a:r>
              <a:rPr lang="en-US" sz="7200" dirty="0">
                <a:hlinkClick r:id="rId2"/>
              </a:rPr>
              <a:t>https://www.illinoislifespan.org</a:t>
            </a:r>
            <a:endParaRPr lang="en-US" sz="7200" dirty="0"/>
          </a:p>
          <a:p>
            <a:pPr marL="0" indent="0" fontAlgn="base">
              <a:buNone/>
            </a:pPr>
            <a:endParaRPr lang="en-US" sz="7200" dirty="0"/>
          </a:p>
          <a:p>
            <a:pPr marL="0" indent="0" fontAlgn="base">
              <a:buNone/>
            </a:pPr>
            <a:r>
              <a:rPr lang="en-US" sz="7200" dirty="0"/>
              <a:t> </a:t>
            </a:r>
          </a:p>
          <a:p>
            <a:pPr marL="0" indent="0" fontAlgn="base">
              <a:buNone/>
            </a:pPr>
            <a:r>
              <a:rPr lang="en-US" sz="7200" dirty="0"/>
              <a:t>    </a:t>
            </a:r>
            <a:br>
              <a:rPr lang="en-US" sz="7200" dirty="0"/>
            </a:br>
            <a:endParaRPr lang="en-US" sz="7200" dirty="0"/>
          </a:p>
        </p:txBody>
      </p:sp>
    </p:spTree>
    <p:extLst>
      <p:ext uri="{BB962C8B-B14F-4D97-AF65-F5344CB8AC3E}">
        <p14:creationId xmlns:p14="http://schemas.microsoft.com/office/powerpoint/2010/main" val="615607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1B96E-31B6-144B-9BEE-E6412E3A861C}"/>
              </a:ext>
            </a:extLst>
          </p:cNvPr>
          <p:cNvSpPr>
            <a:spLocks noGrp="1"/>
          </p:cNvSpPr>
          <p:nvPr>
            <p:ph type="title"/>
          </p:nvPr>
        </p:nvSpPr>
        <p:spPr/>
        <p:txBody>
          <a:bodyPr/>
          <a:lstStyle/>
          <a:p>
            <a:r>
              <a:rPr lang="en-US" dirty="0"/>
              <a:t>Medicaid waiver program</a:t>
            </a:r>
            <a:br>
              <a:rPr lang="en-US" dirty="0"/>
            </a:br>
            <a:r>
              <a:rPr lang="en-US" dirty="0"/>
              <a:t>home based services</a:t>
            </a:r>
          </a:p>
        </p:txBody>
      </p:sp>
      <p:sp>
        <p:nvSpPr>
          <p:cNvPr id="3" name="Content Placeholder 2">
            <a:extLst>
              <a:ext uri="{FF2B5EF4-FFF2-40B4-BE49-F238E27FC236}">
                <a16:creationId xmlns:a16="http://schemas.microsoft.com/office/drawing/2014/main" id="{B5B09E77-2733-FA4F-AC87-2D3A3435973E}"/>
              </a:ext>
            </a:extLst>
          </p:cNvPr>
          <p:cNvSpPr>
            <a:spLocks noGrp="1"/>
          </p:cNvSpPr>
          <p:nvPr>
            <p:ph idx="1"/>
          </p:nvPr>
        </p:nvSpPr>
        <p:spPr>
          <a:xfrm>
            <a:off x="1251678" y="2286001"/>
            <a:ext cx="10178322" cy="6254884"/>
          </a:xfrm>
        </p:spPr>
        <p:txBody>
          <a:bodyPr>
            <a:normAutofit/>
          </a:bodyPr>
          <a:lstStyle/>
          <a:p>
            <a:pPr marL="0" indent="0">
              <a:buNone/>
            </a:pPr>
            <a:r>
              <a:rPr lang="en-US" b="1" dirty="0"/>
              <a:t>The other option for services is…</a:t>
            </a:r>
          </a:p>
          <a:p>
            <a:pPr marL="0" indent="0">
              <a:buNone/>
            </a:pPr>
            <a:endParaRPr lang="en-US" sz="1100" dirty="0"/>
          </a:p>
          <a:p>
            <a:pPr marL="0" indent="0">
              <a:buNone/>
            </a:pPr>
            <a:r>
              <a:rPr lang="en-US" b="1" dirty="0"/>
              <a:t>2.  MEDICAID WAIVER PROGRAM-HOME BASED SERVICES:</a:t>
            </a:r>
          </a:p>
          <a:p>
            <a:r>
              <a:rPr lang="en-US" dirty="0"/>
              <a:t>A waiver is a program that provides services that allow individuals to remain in their own homes or live in a community setting, instead of in an institution. Illinois has nine HCBS waivers. Each waiver is designed for individuals with similar needs and offers a different set of services.</a:t>
            </a:r>
          </a:p>
          <a:p>
            <a:pPr marL="0" indent="0">
              <a:buNone/>
            </a:pPr>
            <a:r>
              <a:rPr lang="en-US" dirty="0"/>
              <a:t>Eligible candidates must have a physical disability and must be 18.</a:t>
            </a:r>
          </a:p>
          <a:p>
            <a:pPr marL="0" indent="0">
              <a:buNone/>
            </a:pPr>
            <a:r>
              <a:rPr lang="en-US" dirty="0"/>
              <a:t>Services provided: </a:t>
            </a:r>
          </a:p>
          <a:p>
            <a:r>
              <a:rPr lang="en-US" dirty="0"/>
              <a:t>Personal care assistant:</a:t>
            </a:r>
          </a:p>
          <a:p>
            <a:r>
              <a:rPr lang="en-US" dirty="0"/>
              <a:t>PT and OT Services</a:t>
            </a:r>
          </a:p>
          <a:p>
            <a:r>
              <a:rPr lang="en-US" dirty="0"/>
              <a:t>Meals</a:t>
            </a:r>
          </a:p>
          <a:p>
            <a:r>
              <a:rPr lang="en-US" dirty="0"/>
              <a:t>Electronic monitoring</a:t>
            </a:r>
          </a:p>
          <a:p>
            <a:r>
              <a:rPr lang="en-US" dirty="0"/>
              <a:t>For more information on this waiver program contact:</a:t>
            </a:r>
          </a:p>
          <a:p>
            <a:r>
              <a:rPr lang="en-US" dirty="0">
                <a:hlinkClick r:id="rId2"/>
              </a:rPr>
              <a:t>https://www.dhs.state.il.us/page.aspx?item=29738</a:t>
            </a: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7459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AFEDF-EDFD-F746-8309-4D6E6B8D17D9}"/>
              </a:ext>
            </a:extLst>
          </p:cNvPr>
          <p:cNvSpPr>
            <a:spLocks noGrp="1"/>
          </p:cNvSpPr>
          <p:nvPr>
            <p:ph type="title"/>
          </p:nvPr>
        </p:nvSpPr>
        <p:spPr/>
        <p:txBody>
          <a:bodyPr>
            <a:normAutofit fontScale="90000"/>
          </a:bodyPr>
          <a:lstStyle/>
          <a:p>
            <a:r>
              <a:rPr lang="en-US" dirty="0"/>
              <a:t>Benefits my disabled child may be eligible for (When and why to apply)</a:t>
            </a:r>
            <a:br>
              <a:rPr lang="en-US" dirty="0"/>
            </a:br>
            <a:endParaRPr lang="en-US" dirty="0"/>
          </a:p>
        </p:txBody>
      </p:sp>
      <p:sp>
        <p:nvSpPr>
          <p:cNvPr id="3" name="Content Placeholder 2">
            <a:extLst>
              <a:ext uri="{FF2B5EF4-FFF2-40B4-BE49-F238E27FC236}">
                <a16:creationId xmlns:a16="http://schemas.microsoft.com/office/drawing/2014/main" id="{0DC55B16-E3E0-FD45-8EB4-BB8EE5FE7C82}"/>
              </a:ext>
            </a:extLst>
          </p:cNvPr>
          <p:cNvSpPr>
            <a:spLocks noGrp="1"/>
          </p:cNvSpPr>
          <p:nvPr>
            <p:ph idx="1"/>
          </p:nvPr>
        </p:nvSpPr>
        <p:spPr/>
        <p:txBody>
          <a:bodyPr>
            <a:normAutofit/>
          </a:bodyPr>
          <a:lstStyle/>
          <a:p>
            <a:r>
              <a:rPr lang="en-US" dirty="0"/>
              <a:t>Supplemental Security Income (Managed by Social Security Administration Income Based) </a:t>
            </a:r>
            <a:r>
              <a:rPr lang="en-US" b="1" dirty="0">
                <a:solidFill>
                  <a:srgbClr val="FF0000"/>
                </a:solidFill>
              </a:rPr>
              <a:t>NOT TO BE CONFUSED WITH SOCIAL SECURTY PROGRAM!</a:t>
            </a:r>
          </a:p>
          <a:p>
            <a:r>
              <a:rPr lang="en-US" dirty="0"/>
              <a:t>Social Security Disability Income SSDI</a:t>
            </a:r>
          </a:p>
          <a:p>
            <a:r>
              <a:rPr lang="en-US" dirty="0"/>
              <a:t>Medicaid</a:t>
            </a:r>
          </a:p>
          <a:p>
            <a:r>
              <a:rPr lang="en-US" dirty="0"/>
              <a:t>Medicaid Waiver Program- Home based services</a:t>
            </a:r>
          </a:p>
          <a:p>
            <a:r>
              <a:rPr lang="en-US" dirty="0"/>
              <a:t>Supplemental Nutrition Assistance Program (SNAP)</a:t>
            </a:r>
          </a:p>
          <a:p>
            <a:r>
              <a:rPr lang="en-US" dirty="0"/>
              <a:t>PACE/Paratransit</a:t>
            </a:r>
          </a:p>
          <a:p>
            <a:r>
              <a:rPr lang="en-US" dirty="0"/>
              <a:t>Tuition Assistance (DRS Vocational services /PELL Grant)</a:t>
            </a:r>
          </a:p>
        </p:txBody>
      </p:sp>
    </p:spTree>
    <p:extLst>
      <p:ext uri="{BB962C8B-B14F-4D97-AF65-F5344CB8AC3E}">
        <p14:creationId xmlns:p14="http://schemas.microsoft.com/office/powerpoint/2010/main" val="2029332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B3901-744E-234D-B337-7B0E6F81EF14}"/>
              </a:ext>
            </a:extLst>
          </p:cNvPr>
          <p:cNvSpPr>
            <a:spLocks noGrp="1"/>
          </p:cNvSpPr>
          <p:nvPr>
            <p:ph type="title"/>
          </p:nvPr>
        </p:nvSpPr>
        <p:spPr/>
        <p:txBody>
          <a:bodyPr/>
          <a:lstStyle/>
          <a:p>
            <a:r>
              <a:rPr lang="en-US" dirty="0"/>
              <a:t>DHS/DRS</a:t>
            </a:r>
          </a:p>
        </p:txBody>
      </p:sp>
      <p:sp>
        <p:nvSpPr>
          <p:cNvPr id="3" name="Content Placeholder 2">
            <a:extLst>
              <a:ext uri="{FF2B5EF4-FFF2-40B4-BE49-F238E27FC236}">
                <a16:creationId xmlns:a16="http://schemas.microsoft.com/office/drawing/2014/main" id="{60BDB0EB-898F-A448-99B6-351B83C7D65F}"/>
              </a:ext>
            </a:extLst>
          </p:cNvPr>
          <p:cNvSpPr>
            <a:spLocks noGrp="1"/>
          </p:cNvSpPr>
          <p:nvPr>
            <p:ph idx="1"/>
          </p:nvPr>
        </p:nvSpPr>
        <p:spPr/>
        <p:txBody>
          <a:bodyPr/>
          <a:lstStyle/>
          <a:p>
            <a:r>
              <a:rPr lang="en-US" dirty="0"/>
              <a:t>DHS's Division of Rehabilitation Services is the state's lead agency serving individuals with disabilities. DRS works in partnership with people with disabilities and their families to assist them in making informed choices to achieve full community participation through employment, education, and independent living opportunities. </a:t>
            </a:r>
          </a:p>
          <a:p>
            <a:endParaRPr lang="en-US" dirty="0"/>
          </a:p>
          <a:p>
            <a:r>
              <a:rPr lang="en-US" dirty="0"/>
              <a:t>Qualify for DRS at age 18 or a high school graduate.</a:t>
            </a:r>
          </a:p>
        </p:txBody>
      </p:sp>
    </p:spTree>
    <p:extLst>
      <p:ext uri="{BB962C8B-B14F-4D97-AF65-F5344CB8AC3E}">
        <p14:creationId xmlns:p14="http://schemas.microsoft.com/office/powerpoint/2010/main" val="3004689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1BEA3-4F09-4846-A130-7CFFD250ADC1}"/>
              </a:ext>
            </a:extLst>
          </p:cNvPr>
          <p:cNvSpPr>
            <a:spLocks noGrp="1"/>
          </p:cNvSpPr>
          <p:nvPr>
            <p:ph type="title"/>
          </p:nvPr>
        </p:nvSpPr>
        <p:spPr/>
        <p:txBody>
          <a:bodyPr/>
          <a:lstStyle/>
          <a:p>
            <a:r>
              <a:rPr lang="en-US" dirty="0"/>
              <a:t>Medicaid</a:t>
            </a:r>
          </a:p>
        </p:txBody>
      </p:sp>
      <p:sp>
        <p:nvSpPr>
          <p:cNvPr id="3" name="Content Placeholder 2">
            <a:extLst>
              <a:ext uri="{FF2B5EF4-FFF2-40B4-BE49-F238E27FC236}">
                <a16:creationId xmlns:a16="http://schemas.microsoft.com/office/drawing/2014/main" id="{DB694AAD-3507-8840-B6BA-68018C59E15B}"/>
              </a:ext>
            </a:extLst>
          </p:cNvPr>
          <p:cNvSpPr>
            <a:spLocks noGrp="1"/>
          </p:cNvSpPr>
          <p:nvPr>
            <p:ph idx="1"/>
          </p:nvPr>
        </p:nvSpPr>
        <p:spPr>
          <a:xfrm>
            <a:off x="1251678" y="1303507"/>
            <a:ext cx="10178322" cy="7120646"/>
          </a:xfrm>
        </p:spPr>
        <p:txBody>
          <a:bodyPr>
            <a:noAutofit/>
          </a:bodyPr>
          <a:lstStyle/>
          <a:p>
            <a:r>
              <a:rPr lang="en-US" sz="1800" dirty="0"/>
              <a:t>Illinois Healthcare and Family Service (HFS), the State Medicaid Agency</a:t>
            </a:r>
          </a:p>
          <a:p>
            <a:r>
              <a:rPr lang="en-US" sz="1800" b="1" dirty="0"/>
              <a:t>A component of the DHS-DRS Home Services Program (HSP)</a:t>
            </a:r>
            <a:endParaRPr lang="en-US" sz="1800" dirty="0"/>
          </a:p>
          <a:p>
            <a:r>
              <a:rPr lang="en-US" sz="1800" b="1" dirty="0"/>
              <a:t>Operating Agency:</a:t>
            </a:r>
            <a:endParaRPr lang="en-US" sz="1800" dirty="0"/>
          </a:p>
          <a:p>
            <a:r>
              <a:rPr lang="en-US" sz="1800" dirty="0">
                <a:hlinkClick r:id="rId2"/>
              </a:rPr>
              <a:t>Illinois Department of Human Services-Division of Rehabilitation Services (DHS-DRS) </a:t>
            </a:r>
            <a:r>
              <a:rPr lang="en-US" sz="1800" dirty="0"/>
              <a:t>                         </a:t>
            </a:r>
          </a:p>
          <a:p>
            <a:r>
              <a:rPr lang="en-US" sz="1800" b="1" dirty="0"/>
              <a:t>Managed Care Organization: </a:t>
            </a:r>
            <a:endParaRPr lang="en-US" sz="1800" dirty="0"/>
          </a:p>
          <a:p>
            <a:r>
              <a:rPr lang="en-US" sz="1800" dirty="0"/>
              <a:t>For those persons receiving Medical services through a managed care organization, see contact information and links below </a:t>
            </a:r>
          </a:p>
          <a:p>
            <a:r>
              <a:rPr lang="en-US" sz="1800" b="1" dirty="0"/>
              <a:t>Eligible Population:</a:t>
            </a:r>
            <a:endParaRPr lang="en-US" sz="1800" dirty="0"/>
          </a:p>
          <a:p>
            <a:r>
              <a:rPr lang="en-US" sz="1800" dirty="0"/>
              <a:t>Individuals with disabilities who are under age 60 at the time of application and are at risk of placement in a nursing facility</a:t>
            </a:r>
          </a:p>
          <a:p>
            <a:r>
              <a:rPr lang="en-US" sz="1800" dirty="0"/>
              <a:t>Individuals 60 years or older, who began services before age 60, may choose to remain in this waiver</a:t>
            </a:r>
          </a:p>
          <a:p>
            <a:r>
              <a:rPr lang="en-US" sz="1800" b="1" dirty="0"/>
              <a:t>Eligibility Criteria: </a:t>
            </a:r>
            <a:endParaRPr lang="en-US" sz="1800" dirty="0"/>
          </a:p>
          <a:p>
            <a:r>
              <a:rPr lang="en-US" sz="1800" dirty="0"/>
              <a:t>U S. citizen or legal alien</a:t>
            </a:r>
          </a:p>
          <a:p>
            <a:r>
              <a:rPr lang="en-US" sz="1800" dirty="0"/>
              <a:t>Resident of the State of Illinois</a:t>
            </a:r>
          </a:p>
          <a:p>
            <a:r>
              <a:rPr lang="en-US" sz="1800" dirty="0"/>
              <a:t>Under age 60 at time of application</a:t>
            </a:r>
          </a:p>
          <a:p>
            <a:r>
              <a:rPr lang="en-US" sz="1800" dirty="0"/>
              <a:t>Medicaid eligible or enrolled in the </a:t>
            </a:r>
            <a:r>
              <a:rPr lang="en-US" sz="1800" dirty="0">
                <a:hlinkClick r:id="rId3"/>
              </a:rPr>
              <a:t>Health Benefits for Workers with Disabilities (HBWD) program</a:t>
            </a:r>
            <a:r>
              <a:rPr lang="en-US" sz="1800" dirty="0"/>
              <a:t>. </a:t>
            </a:r>
          </a:p>
          <a:p>
            <a:r>
              <a:rPr lang="en-US" sz="1800" dirty="0"/>
              <a:t>Medical determination of a diagnosed, severe disability, which is expected to last for 12 months or for the duration of life</a:t>
            </a:r>
          </a:p>
          <a:p>
            <a:endParaRPr lang="en-US" sz="1400" dirty="0"/>
          </a:p>
        </p:txBody>
      </p:sp>
    </p:spTree>
    <p:extLst>
      <p:ext uri="{BB962C8B-B14F-4D97-AF65-F5344CB8AC3E}">
        <p14:creationId xmlns:p14="http://schemas.microsoft.com/office/powerpoint/2010/main" val="3506943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0B385-6438-734A-9691-58923AFDD4E4}"/>
              </a:ext>
            </a:extLst>
          </p:cNvPr>
          <p:cNvSpPr>
            <a:spLocks noGrp="1"/>
          </p:cNvSpPr>
          <p:nvPr>
            <p:ph type="title"/>
          </p:nvPr>
        </p:nvSpPr>
        <p:spPr/>
        <p:txBody>
          <a:bodyPr/>
          <a:lstStyle/>
          <a:p>
            <a:r>
              <a:rPr lang="en-US" dirty="0"/>
              <a:t>SOCIAL SECURITY SSI/SSDI</a:t>
            </a:r>
          </a:p>
        </p:txBody>
      </p:sp>
      <p:sp>
        <p:nvSpPr>
          <p:cNvPr id="3" name="Content Placeholder 2">
            <a:extLst>
              <a:ext uri="{FF2B5EF4-FFF2-40B4-BE49-F238E27FC236}">
                <a16:creationId xmlns:a16="http://schemas.microsoft.com/office/drawing/2014/main" id="{ADE5B3F7-AAF6-984E-8B42-8137162E69BF}"/>
              </a:ext>
            </a:extLst>
          </p:cNvPr>
          <p:cNvSpPr>
            <a:spLocks noGrp="1"/>
          </p:cNvSpPr>
          <p:nvPr>
            <p:ph idx="1"/>
          </p:nvPr>
        </p:nvSpPr>
        <p:spPr>
          <a:xfrm>
            <a:off x="1251678" y="1225686"/>
            <a:ext cx="10178322" cy="7529208"/>
          </a:xfrm>
        </p:spPr>
        <p:txBody>
          <a:bodyPr>
            <a:normAutofit fontScale="25000" lnSpcReduction="20000"/>
          </a:bodyPr>
          <a:lstStyle/>
          <a:p>
            <a:pPr marL="0" lvl="0" indent="0">
              <a:lnSpc>
                <a:spcPct val="100000"/>
              </a:lnSpc>
              <a:buNone/>
            </a:pPr>
            <a:r>
              <a:rPr lang="en-US" altLang="en-US" sz="7200" dirty="0">
                <a:solidFill>
                  <a:srgbClr val="2C2C2C"/>
                </a:solidFill>
              </a:rPr>
              <a:t>Several federal benefits programs provide financial assistance to seniors and persons living with disabilities. </a:t>
            </a:r>
            <a:r>
              <a:rPr lang="en-US" altLang="en-US" sz="7200" dirty="0">
                <a:solidFill>
                  <a:srgbClr val="0B4A5D"/>
                </a:solidFill>
                <a:hlinkClick r:id="rId2"/>
              </a:rPr>
              <a:t>Supplemental Security Income (SSI)</a:t>
            </a:r>
            <a:r>
              <a:rPr lang="en-US" altLang="en-US" sz="7200" dirty="0">
                <a:solidFill>
                  <a:srgbClr val="2C2C2C"/>
                </a:solidFill>
              </a:rPr>
              <a:t> and </a:t>
            </a:r>
            <a:r>
              <a:rPr lang="en-US" altLang="en-US" sz="7200" dirty="0">
                <a:solidFill>
                  <a:srgbClr val="0B4A5D"/>
                </a:solidFill>
                <a:hlinkClick r:id="rId3"/>
              </a:rPr>
              <a:t>Social Security Disability Insurance (SSDI)</a:t>
            </a:r>
            <a:r>
              <a:rPr lang="en-US" altLang="en-US" sz="7200" dirty="0">
                <a:solidFill>
                  <a:srgbClr val="2C2C2C"/>
                </a:solidFill>
              </a:rPr>
              <a:t> are two of the most common programs from the Social Security Administration (SSA).</a:t>
            </a:r>
          </a:p>
          <a:p>
            <a:pPr marL="0" lvl="0" indent="0">
              <a:lnSpc>
                <a:spcPct val="100000"/>
              </a:lnSpc>
              <a:buNone/>
            </a:pPr>
            <a:endParaRPr lang="en-US" altLang="en-US" sz="7200" b="1" dirty="0">
              <a:solidFill>
                <a:srgbClr val="2C2C2C"/>
              </a:solidFill>
            </a:endParaRPr>
          </a:p>
          <a:p>
            <a:pPr marL="0" lvl="0" indent="0">
              <a:lnSpc>
                <a:spcPct val="100000"/>
              </a:lnSpc>
              <a:buNone/>
            </a:pPr>
            <a:r>
              <a:rPr lang="en-US" altLang="en-US" sz="7200" b="1" dirty="0">
                <a:solidFill>
                  <a:srgbClr val="2C2C2C"/>
                </a:solidFill>
              </a:rPr>
              <a:t>What Is Supplemental Security Income (SSI)?</a:t>
            </a:r>
          </a:p>
          <a:p>
            <a:pPr marL="0" lvl="0" indent="0">
              <a:lnSpc>
                <a:spcPct val="100000"/>
              </a:lnSpc>
              <a:buNone/>
            </a:pPr>
            <a:r>
              <a:rPr lang="en-US" altLang="en-US" sz="7200" dirty="0">
                <a:solidFill>
                  <a:srgbClr val="2C2C2C"/>
                </a:solidFill>
              </a:rPr>
              <a:t>SSI provides minimum basic financial assistance to older adults and persons with disabilities (regardless of age) with very limited income and resources. Federal SSI benefits from the Social Security Administration are often supplemented by state programs.</a:t>
            </a:r>
          </a:p>
          <a:p>
            <a:pPr marL="0" lvl="0" indent="0">
              <a:lnSpc>
                <a:spcPct val="100000"/>
              </a:lnSpc>
              <a:buNone/>
            </a:pPr>
            <a:endParaRPr lang="en-US" altLang="en-US" sz="7200" b="1" dirty="0">
              <a:solidFill>
                <a:srgbClr val="2C2C2C"/>
              </a:solidFill>
            </a:endParaRPr>
          </a:p>
          <a:p>
            <a:pPr marL="0" lvl="0" indent="0">
              <a:lnSpc>
                <a:spcPct val="100000"/>
              </a:lnSpc>
              <a:buNone/>
            </a:pPr>
            <a:r>
              <a:rPr lang="en-US" altLang="en-US" sz="7200" b="1" dirty="0">
                <a:solidFill>
                  <a:srgbClr val="2C2C2C"/>
                </a:solidFill>
              </a:rPr>
              <a:t>What Is Social Security Disability Insurance (SSDI)?</a:t>
            </a:r>
          </a:p>
          <a:p>
            <a:pPr marL="0" lvl="0" indent="0">
              <a:lnSpc>
                <a:spcPct val="100000"/>
              </a:lnSpc>
              <a:buNone/>
            </a:pPr>
            <a:r>
              <a:rPr lang="en-US" altLang="en-US" sz="7200" dirty="0">
                <a:solidFill>
                  <a:srgbClr val="2C2C2C"/>
                </a:solidFill>
              </a:rPr>
              <a:t>SSDI supports individuals who are disabled and have a qualifying work history, either through their own employment or a family member (spouse/parent).  It’s always better to have a work history.</a:t>
            </a:r>
          </a:p>
          <a:p>
            <a:pPr marL="0" lvl="0" indent="0">
              <a:lnSpc>
                <a:spcPct val="100000"/>
              </a:lnSpc>
              <a:buNone/>
            </a:pPr>
            <a:endParaRPr lang="en-US" altLang="en-US" sz="7200" dirty="0">
              <a:solidFill>
                <a:srgbClr val="2C2C2C"/>
              </a:solidFill>
            </a:endParaRPr>
          </a:p>
          <a:p>
            <a:pPr marL="0" lvl="0" indent="0">
              <a:lnSpc>
                <a:spcPct val="100000"/>
              </a:lnSpc>
              <a:buNone/>
            </a:pPr>
            <a:r>
              <a:rPr lang="en-US" altLang="en-US" sz="7200" b="1" dirty="0">
                <a:solidFill>
                  <a:srgbClr val="2C2C2C"/>
                </a:solidFill>
              </a:rPr>
              <a:t>What Is the difference between SSI and SSDI?</a:t>
            </a:r>
          </a:p>
          <a:p>
            <a:pPr marL="0" lvl="0" indent="0">
              <a:lnSpc>
                <a:spcPct val="100000"/>
              </a:lnSpc>
              <a:buNone/>
            </a:pPr>
            <a:endParaRPr lang="en-US" altLang="en-US" sz="7200" b="1" dirty="0">
              <a:solidFill>
                <a:srgbClr val="2C2C2C"/>
              </a:solidFill>
            </a:endParaRPr>
          </a:p>
          <a:p>
            <a:pPr marL="0" lvl="0" indent="0">
              <a:lnSpc>
                <a:spcPct val="100000"/>
              </a:lnSpc>
              <a:buNone/>
            </a:pPr>
            <a:r>
              <a:rPr lang="en-US" altLang="en-US" sz="7200" dirty="0">
                <a:solidFill>
                  <a:srgbClr val="2C2C2C"/>
                </a:solidFill>
              </a:rPr>
              <a:t>The major difference is that SSI determination is based on age/disability and limited income and resources, whereas SSDI determination is based on disability and work credits.</a:t>
            </a:r>
            <a:endParaRPr lang="en-US" altLang="en-US" sz="7200" dirty="0"/>
          </a:p>
          <a:p>
            <a:pPr marL="0" lvl="0" indent="0">
              <a:lnSpc>
                <a:spcPct val="100000"/>
              </a:lnSpc>
              <a:buNone/>
            </a:pPr>
            <a:r>
              <a:rPr lang="en-US" altLang="en-US" sz="7200" dirty="0">
                <a:solidFill>
                  <a:srgbClr val="2C2C2C"/>
                </a:solidFill>
              </a:rPr>
              <a:t>In addition, in most states, an SSI recipient will automatically qualify for health care coverage through Medicaid. A person with SSDI will automatically qualify for Medicare after 24 months of receiving disability payments .</a:t>
            </a:r>
          </a:p>
          <a:p>
            <a:pPr marL="0" lvl="0" indent="0">
              <a:lnSpc>
                <a:spcPct val="100000"/>
              </a:lnSpc>
              <a:buNone/>
            </a:pPr>
            <a:endParaRPr lang="en-US" altLang="en-US" sz="7200" dirty="0">
              <a:solidFill>
                <a:srgbClr val="2C2C2C"/>
              </a:solidFill>
            </a:endParaRPr>
          </a:p>
          <a:p>
            <a:pPr marL="0" lvl="0" indent="0">
              <a:lnSpc>
                <a:spcPct val="100000"/>
              </a:lnSpc>
              <a:buNone/>
            </a:pPr>
            <a:r>
              <a:rPr lang="en-US" altLang="en-US" sz="7200" b="1" dirty="0">
                <a:solidFill>
                  <a:srgbClr val="2C2C2C"/>
                </a:solidFill>
              </a:rPr>
              <a:t>IMPORTANT INFORMATION:</a:t>
            </a:r>
          </a:p>
          <a:p>
            <a:pPr marL="0" lvl="0" indent="0">
              <a:lnSpc>
                <a:spcPct val="100000"/>
              </a:lnSpc>
              <a:buNone/>
            </a:pPr>
            <a:endParaRPr lang="en-US" altLang="en-US" sz="7200" b="1" dirty="0">
              <a:solidFill>
                <a:srgbClr val="2C2C2C"/>
              </a:solidFill>
            </a:endParaRPr>
          </a:p>
          <a:p>
            <a:pPr marL="0" lvl="0" indent="0">
              <a:lnSpc>
                <a:spcPct val="100000"/>
              </a:lnSpc>
              <a:buNone/>
            </a:pPr>
            <a:r>
              <a:rPr lang="en-US" altLang="en-US" sz="7200" dirty="0">
                <a:solidFill>
                  <a:srgbClr val="2C2C2C"/>
                </a:solidFill>
              </a:rPr>
              <a:t>All parents should advise Social Security that they are charging their child rent, room and board. In doing so, the child will receive the</a:t>
            </a:r>
          </a:p>
          <a:p>
            <a:pPr marL="0" lvl="0" indent="0">
              <a:lnSpc>
                <a:spcPct val="100000"/>
              </a:lnSpc>
              <a:buNone/>
            </a:pPr>
            <a:r>
              <a:rPr lang="en-US" altLang="en-US" sz="7200" dirty="0">
                <a:solidFill>
                  <a:srgbClr val="2C2C2C"/>
                </a:solidFill>
              </a:rPr>
              <a:t>Maximum benefit amount.</a:t>
            </a:r>
          </a:p>
          <a:p>
            <a:pPr marL="0" lvl="0" indent="0">
              <a:lnSpc>
                <a:spcPct val="100000"/>
              </a:lnSpc>
              <a:buNone/>
            </a:pPr>
            <a:endParaRPr lang="en-US" altLang="en-US" sz="5600" dirty="0">
              <a:solidFill>
                <a:srgbClr val="2C2C2C"/>
              </a:solidFill>
            </a:endParaRPr>
          </a:p>
          <a:p>
            <a:pPr marL="0" lvl="0" indent="0">
              <a:lnSpc>
                <a:spcPct val="100000"/>
              </a:lnSpc>
              <a:buNone/>
            </a:pPr>
            <a:endParaRPr lang="en-US" altLang="en-US" dirty="0">
              <a:solidFill>
                <a:srgbClr val="2C2C2C"/>
              </a:solidFill>
            </a:endParaRPr>
          </a:p>
          <a:p>
            <a:endParaRPr lang="en-US" dirty="0"/>
          </a:p>
        </p:txBody>
      </p:sp>
    </p:spTree>
    <p:extLst>
      <p:ext uri="{BB962C8B-B14F-4D97-AF65-F5344CB8AC3E}">
        <p14:creationId xmlns:p14="http://schemas.microsoft.com/office/powerpoint/2010/main" val="1765126036"/>
      </p:ext>
    </p:extLst>
  </p:cSld>
  <p:clrMapOvr>
    <a:masterClrMapping/>
  </p:clrMapOvr>
</p:sld>
</file>

<file path=ppt/theme/theme1.xml><?xml version="1.0" encoding="utf-8"?>
<a:theme xmlns:a="http://schemas.openxmlformats.org/drawingml/2006/main" name="Badg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{D82FE876-C405-B440-B819-ADE60900B40B}tf10001071</Template>
  <TotalTime>1346</TotalTime>
  <Words>2699</Words>
  <Application>Microsoft Macintosh PowerPoint</Application>
  <PresentationFormat>Widescreen</PresentationFormat>
  <Paragraphs>216</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Gill Sans MT</vt:lpstr>
      <vt:lpstr>Impact</vt:lpstr>
      <vt:lpstr>TiemposHeadline-Semibold</vt:lpstr>
      <vt:lpstr>Badge</vt:lpstr>
      <vt:lpstr>NAViGATING DISABILITY BENeFITS AND Planning for the future</vt:lpstr>
      <vt:lpstr>Benefits my disabled child may be eligible for (When and why to apply) </vt:lpstr>
      <vt:lpstr>Which PROGRAM IS right for your child? </vt:lpstr>
      <vt:lpstr>PUNS cont’d</vt:lpstr>
      <vt:lpstr>Medicaid waiver program home based services</vt:lpstr>
      <vt:lpstr>Benefits my disabled child may be eligible for (When and why to apply) </vt:lpstr>
      <vt:lpstr>DHS/DRS</vt:lpstr>
      <vt:lpstr>Medicaid</vt:lpstr>
      <vt:lpstr>SOCIAL SECURITY SSI/SSDI</vt:lpstr>
      <vt:lpstr> SSI/SSDI</vt:lpstr>
      <vt:lpstr>Social Security SSI/SSDI Continued</vt:lpstr>
      <vt:lpstr>Who is eligible to receive snap benefits?</vt:lpstr>
      <vt:lpstr>How much do I receive each month?</vt:lpstr>
      <vt:lpstr>DRS Vocational Services </vt:lpstr>
      <vt:lpstr>DRS Vocational Services (VR)</vt:lpstr>
      <vt:lpstr>Planning for college DRS Tuition Assistance  </vt:lpstr>
      <vt:lpstr>Work Incentives</vt:lpstr>
      <vt:lpstr>Working while receiving benefits </vt:lpstr>
      <vt:lpstr>PACE Paratransit</vt:lpstr>
      <vt:lpstr>Additional items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to Transition: What to know</dc:title>
  <dc:creator>Musselman, Colleen</dc:creator>
  <cp:lastModifiedBy>Musselman, Colleen</cp:lastModifiedBy>
  <cp:revision>40</cp:revision>
  <dcterms:created xsi:type="dcterms:W3CDTF">2021-10-12T18:12:12Z</dcterms:created>
  <dcterms:modified xsi:type="dcterms:W3CDTF">2021-10-25T20:52:24Z</dcterms:modified>
</cp:coreProperties>
</file>